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Inter Light"/>
      <p:regular r:id="rId37"/>
      <p:bold r:id="rId38"/>
    </p:embeddedFont>
    <p:embeddedFont>
      <p:font typeface="Inter SemiBold"/>
      <p:regular r:id="rId39"/>
      <p:bold r:id="rId40"/>
    </p:embeddedFont>
    <p:embeddedFont>
      <p:font typeface="Roboto"/>
      <p:regular r:id="rId41"/>
      <p:bold r:id="rId42"/>
      <p:italic r:id="rId43"/>
      <p:boldItalic r:id="rId44"/>
    </p:embeddedFont>
    <p:embeddedFont>
      <p:font typeface="Inter"/>
      <p:regular r:id="rId45"/>
      <p:bold r:id="rId46"/>
    </p:embeddedFont>
    <p:embeddedFont>
      <p:font typeface="Montserrat"/>
      <p:regular r:id="rId47"/>
      <p:bold r:id="rId48"/>
      <p:italic r:id="rId49"/>
      <p:boldItalic r:id="rId50"/>
    </p:embeddedFont>
    <p:embeddedFont>
      <p:font typeface="Fira Sans SemiBold"/>
      <p:regular r:id="rId51"/>
      <p:bold r:id="rId52"/>
      <p:italic r:id="rId53"/>
      <p:boldItalic r:id="rId54"/>
    </p:embeddedFont>
    <p:embeddedFont>
      <p:font typeface="Bitter"/>
      <p:regular r:id="rId55"/>
      <p:bold r:id="rId56"/>
      <p:italic r:id="rId57"/>
      <p:boldItalic r:id="rId58"/>
    </p:embeddedFont>
    <p:embeddedFont>
      <p:font typeface="Fira Sans"/>
      <p:regular r:id="rId59"/>
      <p:bold r:id="rId60"/>
      <p:italic r:id="rId61"/>
      <p:boldItalic r:id="rId62"/>
    </p:embeddedFont>
    <p:embeddedFont>
      <p:font typeface="Open Sans Light"/>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SemiBold-bold.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Inter-bold.fntdata"/><Relationship Id="rId45" Type="http://schemas.openxmlformats.org/officeDocument/2006/relationships/font" Target="fonts/Inte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old.fntdata"/><Relationship Id="rId47" Type="http://schemas.openxmlformats.org/officeDocument/2006/relationships/font" Target="fonts/Montserrat-regular.fntdata"/><Relationship Id="rId49" Type="http://schemas.openxmlformats.org/officeDocument/2006/relationships/font" Target="fonts/Montserrat-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InterLight-regular.fntdata"/><Relationship Id="rId36" Type="http://schemas.openxmlformats.org/officeDocument/2006/relationships/slide" Target="slides/slide31.xml"/><Relationship Id="rId39" Type="http://schemas.openxmlformats.org/officeDocument/2006/relationships/font" Target="fonts/InterSemiBold-regular.fntdata"/><Relationship Id="rId38" Type="http://schemas.openxmlformats.org/officeDocument/2006/relationships/font" Target="fonts/InterLight-bold.fntdata"/><Relationship Id="rId62" Type="http://schemas.openxmlformats.org/officeDocument/2006/relationships/font" Target="fonts/FiraSans-boldItalic.fntdata"/><Relationship Id="rId61" Type="http://schemas.openxmlformats.org/officeDocument/2006/relationships/font" Target="fonts/FiraSans-italic.fntdata"/><Relationship Id="rId20" Type="http://schemas.openxmlformats.org/officeDocument/2006/relationships/slide" Target="slides/slide15.xml"/><Relationship Id="rId64" Type="http://schemas.openxmlformats.org/officeDocument/2006/relationships/font" Target="fonts/OpenSansLight-bold.fntdata"/><Relationship Id="rId63" Type="http://schemas.openxmlformats.org/officeDocument/2006/relationships/font" Target="fonts/OpenSansLight-regular.fntdata"/><Relationship Id="rId22" Type="http://schemas.openxmlformats.org/officeDocument/2006/relationships/slide" Target="slides/slide17.xml"/><Relationship Id="rId66" Type="http://schemas.openxmlformats.org/officeDocument/2006/relationships/font" Target="fonts/OpenSansLight-boldItalic.fntdata"/><Relationship Id="rId21" Type="http://schemas.openxmlformats.org/officeDocument/2006/relationships/slide" Target="slides/slide16.xml"/><Relationship Id="rId65" Type="http://schemas.openxmlformats.org/officeDocument/2006/relationships/font" Target="fonts/OpenSansLight-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Fira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SemiBold-regular.fntdata"/><Relationship Id="rId50" Type="http://schemas.openxmlformats.org/officeDocument/2006/relationships/font" Target="fonts/Montserrat-boldItalic.fntdata"/><Relationship Id="rId53" Type="http://schemas.openxmlformats.org/officeDocument/2006/relationships/font" Target="fonts/FiraSansSemiBold-italic.fntdata"/><Relationship Id="rId52" Type="http://schemas.openxmlformats.org/officeDocument/2006/relationships/font" Target="fonts/FiraSansSemiBold-bold.fntdata"/><Relationship Id="rId11" Type="http://schemas.openxmlformats.org/officeDocument/2006/relationships/slide" Target="slides/slide6.xml"/><Relationship Id="rId55" Type="http://schemas.openxmlformats.org/officeDocument/2006/relationships/font" Target="fonts/Bitter-regular.fntdata"/><Relationship Id="rId10" Type="http://schemas.openxmlformats.org/officeDocument/2006/relationships/slide" Target="slides/slide5.xml"/><Relationship Id="rId54" Type="http://schemas.openxmlformats.org/officeDocument/2006/relationships/font" Target="fonts/FiraSansSemiBold-boldItalic.fntdata"/><Relationship Id="rId13" Type="http://schemas.openxmlformats.org/officeDocument/2006/relationships/slide" Target="slides/slide8.xml"/><Relationship Id="rId57" Type="http://schemas.openxmlformats.org/officeDocument/2006/relationships/font" Target="fonts/Bitter-italic.fntdata"/><Relationship Id="rId12" Type="http://schemas.openxmlformats.org/officeDocument/2006/relationships/slide" Target="slides/slide7.xml"/><Relationship Id="rId56" Type="http://schemas.openxmlformats.org/officeDocument/2006/relationships/font" Target="fonts/Bitter-bold.fntdata"/><Relationship Id="rId15" Type="http://schemas.openxmlformats.org/officeDocument/2006/relationships/slide" Target="slides/slide10.xml"/><Relationship Id="rId59" Type="http://schemas.openxmlformats.org/officeDocument/2006/relationships/font" Target="fonts/FiraSans-regular.fntdata"/><Relationship Id="rId14" Type="http://schemas.openxmlformats.org/officeDocument/2006/relationships/slide" Target="slides/slide9.xml"/><Relationship Id="rId58" Type="http://schemas.openxmlformats.org/officeDocument/2006/relationships/font" Target="fonts/Bitter-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010.01264"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e1408de70b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e1408de70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3ce77f8ea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3ce77f8ea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chemeClr val="dk1"/>
                </a:solidFill>
                <a:highlight>
                  <a:schemeClr val="lt2"/>
                </a:highlight>
                <a:latin typeface="Roboto"/>
                <a:ea typeface="Roboto"/>
                <a:cs typeface="Roboto"/>
                <a:sym typeface="Roboto"/>
              </a:rPr>
              <a:t>Federated Learning is a machine learning technique that allows multiple parties to collaborate and train a model while keeping their data private. In federated learning, the training data is stored locally on each device, and the updates to the model are sent to a central server to aggregate them. The central server then sends back the updated model to each device, which continues training locally. This process is repeated until the model reaches a desired level of accuracy.</a:t>
            </a:r>
            <a:endParaRPr sz="1200">
              <a:solidFill>
                <a:schemeClr val="dk1"/>
              </a:solidFill>
              <a:highlight>
                <a:schemeClr val="lt2"/>
              </a:highlight>
              <a:latin typeface="Roboto"/>
              <a:ea typeface="Roboto"/>
              <a:cs typeface="Roboto"/>
              <a:sym typeface="Roboto"/>
            </a:endParaRPr>
          </a:p>
          <a:p>
            <a:pPr indent="0" lvl="0" marL="0" rtl="0" algn="l">
              <a:lnSpc>
                <a:spcPct val="115000"/>
              </a:lnSpc>
              <a:spcBef>
                <a:spcPts val="1500"/>
              </a:spcBef>
              <a:spcAft>
                <a:spcPts val="1500"/>
              </a:spcAft>
              <a:buNone/>
            </a:pPr>
            <a:r>
              <a:rPr i="1" lang="en" sz="1200">
                <a:solidFill>
                  <a:srgbClr val="4C5F7F"/>
                </a:solidFill>
              </a:rPr>
              <a:t>In a typical federated learning scheme, a central server sends model parameters to a population of nodes (also known as clients or workers). The nodes train the initial model for some number of updates on local data and send the newly trained weights back to the central server, which averages the new model parameters (often with respect to the amount of training performed on each node). In this scenario the data at any one node is never directly seen by the central server or the other nodes, and additional techniques, such as secure aggregation, can further enhance privacy.</a:t>
            </a:r>
            <a:endParaRPr sz="1200">
              <a:solidFill>
                <a:schemeClr val="dk1"/>
              </a:solidFill>
              <a:highlight>
                <a:schemeClr val="lt2"/>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3ce77f8ea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3ce77f8ea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800">
                <a:solidFill>
                  <a:schemeClr val="dk1"/>
                </a:solidFill>
                <a:latin typeface="Inter"/>
                <a:ea typeface="Inter"/>
                <a:cs typeface="Inter"/>
                <a:sym typeface="Inter"/>
              </a:rPr>
              <a:t>FL 3 components: device, connectivity, aggregation</a:t>
            </a:r>
            <a:endParaRPr sz="1800">
              <a:solidFill>
                <a:schemeClr val="dk1"/>
              </a:solidFill>
              <a:latin typeface="Inter"/>
              <a:ea typeface="Inter"/>
              <a:cs typeface="Inter"/>
              <a:sym typeface="Inter"/>
            </a:endParaRPr>
          </a:p>
          <a:p>
            <a:pPr indent="0" lvl="0" marL="0" rtl="0" algn="l">
              <a:lnSpc>
                <a:spcPct val="115000"/>
              </a:lnSpc>
              <a:spcBef>
                <a:spcPts val="1500"/>
              </a:spcBef>
              <a:spcAft>
                <a:spcPts val="0"/>
              </a:spcAft>
              <a:buNone/>
            </a:pPr>
            <a:r>
              <a:rPr lang="en" sz="1800">
                <a:solidFill>
                  <a:schemeClr val="dk1"/>
                </a:solidFill>
                <a:latin typeface="Inter"/>
                <a:ea typeface="Inter"/>
                <a:cs typeface="Inter"/>
                <a:sym typeface="Inter"/>
              </a:rPr>
              <a:t>Difference between edge and federated ML</a:t>
            </a:r>
            <a:endParaRPr sz="1800">
              <a:solidFill>
                <a:schemeClr val="dk1"/>
              </a:solidFill>
              <a:latin typeface="Inter"/>
              <a:ea typeface="Inter"/>
              <a:cs typeface="Inter"/>
              <a:sym typeface="Inter"/>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Edge and federated machine learning (ML) are two approaches to training and deploying machine learning models that differ in how data is processed and where computation takes place.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Edge ML refers to the practice of running machine learning algorithms on devices or sensors at the edge of a network, such as smartphones, IoT devices, or sensors. With edge ML, data is processed locally on the device, and the model is trained and deployed directly on the device. This approach is useful when low latency and real-time processing is required, as data doesn't need to be transmitted to a remote server for processing.</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Federated ML, on the other hand, is an approach to machine learning where the data used to train a model is distributed across multiple devices or data centers. Rather than transmitting data to a central server for processing, the models are trained locally on each device, and the updates are aggregated on a central server. Federated ML is useful when the data is sensitive or private, and can't be easily shared with a central server.</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One key difference between edge and federated ML is the distribution of computation. With edge ML, computation takes place on the device itself, while with federated ML, computation is distributed across multiple devices or data centers. Additionally, edge ML models tend to be smaller and less complex than federated ML models, as they need to fit within the resource constraints of the device.</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None/>
            </a:pPr>
            <a:r>
              <a:t/>
            </a:r>
            <a:endParaRPr sz="1800">
              <a:solidFill>
                <a:schemeClr val="dk1"/>
              </a:solidFill>
              <a:latin typeface="Inter"/>
              <a:ea typeface="Inter"/>
              <a:cs typeface="Inter"/>
              <a:sym typeface="Inter"/>
            </a:endParaRPr>
          </a:p>
          <a:p>
            <a:pPr indent="0" lvl="0" marL="0" rtl="0" algn="l">
              <a:lnSpc>
                <a:spcPct val="115000"/>
              </a:lnSpc>
              <a:spcBef>
                <a:spcPts val="1500"/>
              </a:spcBef>
              <a:spcAft>
                <a:spcPts val="1500"/>
              </a:spcAft>
              <a:buNone/>
            </a:pPr>
            <a:r>
              <a:t/>
            </a:r>
            <a:endParaRPr sz="1200">
              <a:solidFill>
                <a:schemeClr val="dk1"/>
              </a:solidFill>
              <a:highlight>
                <a:schemeClr val="lt2"/>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3ce77f8ea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3ce77f8ea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Privacy: Federated learning allows the training data to remain private on the devices. This ensures that sensitive information is not shared with the central server or other devices</a:t>
            </a:r>
            <a:endParaRPr sz="1600">
              <a:solidFill>
                <a:schemeClr val="dk1"/>
              </a:solidFill>
              <a:latin typeface="Inter"/>
              <a:ea typeface="Inter"/>
              <a:cs typeface="Inter"/>
              <a:sym typeface="Inter"/>
            </a:endParaRPr>
          </a:p>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Efficiency: Federated learning reduces the amount of data that needs to be sent to the central server for training. This can help reduce the costs of training and increase the speed of the training process</a:t>
            </a:r>
            <a:endParaRPr sz="1600">
              <a:solidFill>
                <a:schemeClr val="dk1"/>
              </a:solidFill>
              <a:latin typeface="Inter"/>
              <a:ea typeface="Inter"/>
              <a:cs typeface="Inter"/>
              <a:sym typeface="Inter"/>
            </a:endParaRPr>
          </a:p>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Scalability: Federated learning can be used to train models on large datasets that are distributed across multiple devices</a:t>
            </a:r>
            <a:endParaRPr sz="1600">
              <a:solidFill>
                <a:schemeClr val="dk1"/>
              </a:solidFill>
              <a:latin typeface="Inter"/>
              <a:ea typeface="Inter"/>
              <a:cs typeface="Inter"/>
              <a:sym typeface="Inter"/>
            </a:endParaRPr>
          </a:p>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Sustainability: Federated learning is minimising data storage</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200">
              <a:solidFill>
                <a:srgbClr val="4C5F7F"/>
              </a:solidFill>
            </a:endParaRPr>
          </a:p>
          <a:p>
            <a:pPr indent="0" lvl="0" marL="0" rtl="0" algn="l">
              <a:spcBef>
                <a:spcPts val="0"/>
              </a:spcBef>
              <a:spcAft>
                <a:spcPts val="0"/>
              </a:spcAft>
              <a:buNone/>
            </a:pPr>
            <a:r>
              <a:t/>
            </a:r>
            <a:endParaRPr sz="1200">
              <a:solidFill>
                <a:srgbClr val="4C5F7F"/>
              </a:solidFill>
            </a:endParaRPr>
          </a:p>
          <a:p>
            <a:pPr indent="0" lvl="0" marL="0" rtl="0" algn="l">
              <a:spcBef>
                <a:spcPts val="0"/>
              </a:spcBef>
              <a:spcAft>
                <a:spcPts val="0"/>
              </a:spcAft>
              <a:buNone/>
            </a:pPr>
            <a:r>
              <a:rPr lang="en" sz="1200">
                <a:solidFill>
                  <a:srgbClr val="4C5F7F"/>
                </a:solidFill>
              </a:rPr>
              <a:t>Ideally, federated learning aims to preserve individual and institutional privacy while potentially making collaborations between data stakeholders possible where they would normally be impossible due to trade secrecy, private health information, or the increased risk of data breaches.</a:t>
            </a:r>
            <a:endParaRPr sz="1200">
              <a:solidFill>
                <a:srgbClr val="4C5F7F"/>
              </a:solidFill>
            </a:endParaRPr>
          </a:p>
          <a:p>
            <a:pPr indent="0" lvl="0" marL="0" rtl="0" algn="l">
              <a:spcBef>
                <a:spcPts val="0"/>
              </a:spcBef>
              <a:spcAft>
                <a:spcPts val="0"/>
              </a:spcAft>
              <a:buNone/>
            </a:pPr>
            <a:r>
              <a:t/>
            </a:r>
            <a:endParaRPr sz="1200">
              <a:solidFill>
                <a:srgbClr val="4C5F7F"/>
              </a:solidFill>
            </a:endParaRPr>
          </a:p>
          <a:p>
            <a:pPr indent="0" lvl="0" marL="0" rtl="0" algn="l">
              <a:spcBef>
                <a:spcPts val="0"/>
              </a:spcBef>
              <a:spcAft>
                <a:spcPts val="0"/>
              </a:spcAft>
              <a:buNone/>
            </a:pPr>
            <a:r>
              <a:rPr lang="en" sz="1200">
                <a:solidFill>
                  <a:srgbClr val="4C5F7F"/>
                </a:solidFill>
              </a:rPr>
              <a:t>Paramount among these advantages is the possibility of privacy, yet it is still possible to infer something about the contents of a private dataset from a model parameter update alone.</a:t>
            </a:r>
            <a:endParaRPr sz="1200">
              <a:solidFill>
                <a:srgbClr val="4C5F7F"/>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3ca974c42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3ca974c42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Inter"/>
              <a:buChar char="●"/>
            </a:pPr>
            <a:r>
              <a:rPr lang="en" sz="1600">
                <a:solidFill>
                  <a:schemeClr val="dk1"/>
                </a:solidFill>
                <a:latin typeface="Inter"/>
                <a:ea typeface="Inter"/>
                <a:cs typeface="Inter"/>
                <a:sym typeface="Inter"/>
              </a:rPr>
              <a:t>Heterogeneity: The devices used for training may have different hardware and software configurations, which can affect the performance of the model</a:t>
            </a:r>
            <a:endParaRPr sz="1600">
              <a:solidFill>
                <a:schemeClr val="dk1"/>
              </a:solidFill>
              <a:latin typeface="Inter"/>
              <a:ea typeface="Inter"/>
              <a:cs typeface="Inter"/>
              <a:sym typeface="Inter"/>
            </a:endParaRPr>
          </a:p>
          <a:p>
            <a:pPr indent="0" lvl="0" marL="457200" rtl="0" algn="l">
              <a:lnSpc>
                <a:spcPct val="115000"/>
              </a:lnSpc>
              <a:spcBef>
                <a:spcPts val="1200"/>
              </a:spcBef>
              <a:spcAft>
                <a:spcPts val="0"/>
              </a:spcAft>
              <a:buClr>
                <a:schemeClr val="dk1"/>
              </a:buClr>
              <a:buSzPts val="1100"/>
              <a:buFont typeface="Arial"/>
              <a:buNone/>
            </a:pPr>
            <a:r>
              <a:t/>
            </a:r>
            <a:endParaRPr sz="1600">
              <a:solidFill>
                <a:schemeClr val="dk1"/>
              </a:solidFill>
              <a:latin typeface="Inter"/>
              <a:ea typeface="Inter"/>
              <a:cs typeface="Inter"/>
              <a:sym typeface="Inter"/>
            </a:endParaRPr>
          </a:p>
          <a:p>
            <a:pPr indent="-330200" lvl="0" marL="457200" rtl="0" algn="l">
              <a:lnSpc>
                <a:spcPct val="115000"/>
              </a:lnSpc>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Communication: Federated learning relies on communication between devices and the central server. This can be a challenge when dealing with large datasets or slow internet connections</a:t>
            </a:r>
            <a:endParaRPr sz="1600">
              <a:solidFill>
                <a:schemeClr val="dk1"/>
              </a:solidFill>
              <a:latin typeface="Inter"/>
              <a:ea typeface="Inter"/>
              <a:cs typeface="Inter"/>
              <a:sym typeface="Inter"/>
            </a:endParaRPr>
          </a:p>
          <a:p>
            <a:pPr indent="0" lvl="0" marL="457200" rtl="0" algn="l">
              <a:lnSpc>
                <a:spcPct val="115000"/>
              </a:lnSpc>
              <a:spcBef>
                <a:spcPts val="1200"/>
              </a:spcBef>
              <a:spcAft>
                <a:spcPts val="0"/>
              </a:spcAft>
              <a:buClr>
                <a:schemeClr val="dk1"/>
              </a:buClr>
              <a:buSzPts val="1100"/>
              <a:buFont typeface="Arial"/>
              <a:buNone/>
            </a:pPr>
            <a:r>
              <a:t/>
            </a:r>
            <a:endParaRPr sz="1600">
              <a:solidFill>
                <a:schemeClr val="dk1"/>
              </a:solidFill>
              <a:latin typeface="Inter"/>
              <a:ea typeface="Inter"/>
              <a:cs typeface="Inter"/>
              <a:sym typeface="Inter"/>
            </a:endParaRPr>
          </a:p>
          <a:p>
            <a:pPr indent="-330200" lvl="0" marL="457200" rtl="0" algn="l">
              <a:lnSpc>
                <a:spcPct val="115000"/>
              </a:lnSpc>
              <a:spcBef>
                <a:spcPts val="1200"/>
              </a:spcBef>
              <a:spcAft>
                <a:spcPts val="0"/>
              </a:spcAft>
              <a:buClr>
                <a:schemeClr val="dk1"/>
              </a:buClr>
              <a:buSzPts val="1600"/>
              <a:buFont typeface="Inter"/>
              <a:buChar char="●"/>
            </a:pPr>
            <a:r>
              <a:rPr lang="en" sz="1600">
                <a:solidFill>
                  <a:schemeClr val="dk1"/>
                </a:solidFill>
                <a:latin typeface="Inter"/>
                <a:ea typeface="Inter"/>
                <a:cs typeface="Inter"/>
                <a:sym typeface="Inter"/>
              </a:rPr>
              <a:t>Security: Federated learning requires a secure communication channel to protect the privacy of the training data</a:t>
            </a:r>
            <a:endParaRPr sz="1600">
              <a:solidFill>
                <a:schemeClr val="dk1"/>
              </a:solidFill>
              <a:latin typeface="Inter"/>
              <a:ea typeface="Inter"/>
              <a:cs typeface="Inter"/>
              <a:sym typeface="Inter"/>
            </a:endParaRPr>
          </a:p>
          <a:p>
            <a:pPr indent="0" lvl="0" marL="0" rtl="0" algn="l">
              <a:spcBef>
                <a:spcPts val="1200"/>
              </a:spcBef>
              <a:spcAft>
                <a:spcPts val="0"/>
              </a:spcAft>
              <a:buNone/>
            </a:pPr>
            <a:r>
              <a:t/>
            </a:r>
            <a:endParaRPr sz="1200">
              <a:solidFill>
                <a:srgbClr val="4C5F7F"/>
              </a:solidFill>
            </a:endParaRPr>
          </a:p>
          <a:p>
            <a:pPr indent="0" lvl="0" marL="0" rtl="0" algn="l">
              <a:spcBef>
                <a:spcPts val="0"/>
              </a:spcBef>
              <a:spcAft>
                <a:spcPts val="0"/>
              </a:spcAft>
              <a:buNone/>
            </a:pPr>
            <a:r>
              <a:t/>
            </a:r>
            <a:endParaRPr sz="1200">
              <a:solidFill>
                <a:srgbClr val="4C5F7F"/>
              </a:solidFill>
            </a:endParaRPr>
          </a:p>
          <a:p>
            <a:pPr indent="0" lvl="0" marL="0" rtl="0" algn="l">
              <a:spcBef>
                <a:spcPts val="0"/>
              </a:spcBef>
              <a:spcAft>
                <a:spcPts val="0"/>
              </a:spcAft>
              <a:buNone/>
            </a:pPr>
            <a:r>
              <a:rPr lang="en" sz="1200">
                <a:solidFill>
                  <a:srgbClr val="4C5F7F"/>
                </a:solidFill>
              </a:rPr>
              <a:t>While a typical federated learning scenario might involve a population of mobile phones, for example, all with roughly similar computational capabilities and training the same model architecture, some schemes, such as a</a:t>
            </a:r>
            <a:r>
              <a:rPr lang="en" sz="1200">
                <a:solidFill>
                  <a:srgbClr val="4285F4"/>
                </a:solidFill>
                <a:uFill>
                  <a:noFill/>
                </a:uFill>
                <a:hlinkClick r:id="rId2">
                  <a:extLst>
                    <a:ext uri="{A12FA001-AC4F-418D-AE19-62706E023703}">
                      <ahyp:hlinkClr val="tx"/>
                    </a:ext>
                  </a:extLst>
                </a:hlinkClick>
              </a:rPr>
              <a:t> HeteroFL</a:t>
            </a:r>
            <a:r>
              <a:rPr lang="en" sz="1200">
                <a:solidFill>
                  <a:srgbClr val="4C5F7F"/>
                </a:solidFill>
              </a:rPr>
              <a:t> by Diao </a:t>
            </a:r>
            <a:r>
              <a:rPr i="1" lang="en" sz="1200">
                <a:solidFill>
                  <a:srgbClr val="4C5F7F"/>
                </a:solidFill>
              </a:rPr>
              <a:t>et al. </a:t>
            </a:r>
            <a:r>
              <a:rPr lang="en" sz="1200">
                <a:solidFill>
                  <a:srgbClr val="4C5F7F"/>
                </a:solidFill>
              </a:rPr>
              <a:t>2021</a:t>
            </a:r>
            <a:r>
              <a:rPr i="1" lang="en" sz="1200">
                <a:solidFill>
                  <a:srgbClr val="4C5F7F"/>
                </a:solidFill>
              </a:rPr>
              <a:t>, </a:t>
            </a:r>
            <a:r>
              <a:rPr lang="en" sz="1200">
                <a:solidFill>
                  <a:srgbClr val="4C5F7F"/>
                </a:solidFill>
              </a:rPr>
              <a:t>allow for training a single inference model on a variety of devices with vastly different communication and computation capabilities, even going so far as to train local models with different architectures and numbers of parameters, before aggregating the trained parameters to a global inference model.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3ca974c42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3ca974c42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3ce77f8ea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3ce77f8ea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3ca974c42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3ca974c42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3ce77f8ea0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3ce77f8ea0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Flower follows a client-server architecture for federated learning, where the clients are the devices that have data, and the server coordinates the training process.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Here's how the client-server structure works in Flower: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Server: The server is responsible for coordinating the training process. It receives updates from the clients, aggregates them, and sends back the updated model to the clients. The server can be hosted on a central machine or in the cloud.</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Clients: The clients are devices that participate in the federated learning process. They train the model locally using their data and send the model updates to the server. The clients can be mobile devices, edge devices, or any other devices that have data.</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Communication: The server communicates with the clients over a secure channel using HTTPS or gRPC. The clients send their model updates to the server, which aggregates them and sends back the updated model.</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Federated Learning Algorithms: Flower provides several federated learning algorithms that can be used to train the model, such as Federated Averaging (FedAvg), Federated Proximal (FedProx), and Federated Learning with Non-IID Data (FedNova). These algorithms are implemented on the server, and the clients only send their model updates to the server.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Device Management: Flower provides a device management system that allows the server to manage the clients that participate in the federated learning process. The server can add or remove clients dynamically and can also distribute the training workload among the clients.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1500"/>
              </a:spcAft>
              <a:buNone/>
            </a:pPr>
            <a:r>
              <a:t/>
            </a:r>
            <a:endParaRPr sz="1200">
              <a:solidFill>
                <a:schemeClr val="dk1"/>
              </a:solidFill>
              <a:highlight>
                <a:schemeClr val="lt2"/>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3ce77f8ea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3ce77f8ea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Packaging a model before transferring it to an edge device has several advantages: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Reduced model size: Packaging allows for the removal of unnecessary components and dependencies, resulting in a smaller model size that can be easily transferred to the edge device as for instance mobile devices have limited computational capacity.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Improved model performance: By optimizing the model for the specific hardware and software environment of the edge device, the model's performance can be significantly improved.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Reduced latency: Packaging a model for deployment on an edge device allows for faster inference times and lower latency, as the model can be run locally on the device without requiring data to be sent to a remote server.</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c82ed2a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3c82ed2a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415fdcaa89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415fdcaa89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3c82ed2a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3c82ed2a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3ce77f8ea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3ce77f8ea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solidFill>
                  <a:schemeClr val="dk1"/>
                </a:solidFill>
              </a:rPr>
              <a:t>Here are some examples of how to monitor privacy and security: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1. Access control: Access control can be used to restrict access to the federated model and data to only authorized users. This can help ensure that the model and data are not accessed or modified by unauthorized users.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2. Threat detection: Threat detection systems can be used to monitor the federated model and data for any suspicious activity or anomalous behavior. This can help identify and mitigate any potential security threats.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3. Privacy audits: Privacy audits can be conducted to ensure that the federated model and data are compliant with privacy regulations and best practices. This can help identify any potential privacy issues and ensure that the model and data are being used in a privacy-preserving manner.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415fdcaa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15fdcaa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c82ed2a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c82ed2aa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3ddc5fe00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3ddc5fe00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an increasing interest in the FL approach beyond hyperscalers, especially in regulated industries such as healthcare and financial services.  However, it’s not widely known that FL by itself doesn’t protect data privacy.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Recent studies demonstrate that FL may not always provide sufficient privacy guarantees, as communicating model updates throughout the training process can nonetheless reveal sensitive information; even incur deep leakage, either to a third-party or to the central server. For instance, as shown by Aono et al. in 2018, even a small portion of original gradients may reveal information about local data.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Three primary attacks can expose sensitive information without ever accessing the local devices’ data:</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Membership Inference Attacks: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With Membership inference attacks, adversaries can exploit privacy leakage about individual data records in FL training. The membership inference attack can determine if the record was in the model’s training dataset. An adversary builds a shadow model to create a dataset that is familiar to the original dataset. If the (shadow) model’s prediction has high confidence values, it is similar to the original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Inference attacks exploit privacy leakage that occurs during gradient sharing in FL training. Model updates can leak extra information about the unintended features of participants’ training data to the adversarial participants, as deep learning models appear to internally recognize many features of the data that are not apparently related to the main tasks.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 Poisoning Attacks: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 poisoning attacks affect model performance without being noticed. One could deploy a flipping attack by manipulating the model update or a more complex target attack that can leverage global ML models to do what they want. This blog post details more on model poisoning attacks.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Model Inversion Attacks:</a:t>
            </a:r>
            <a:endParaRPr/>
          </a:p>
          <a:p>
            <a:pPr indent="0" lvl="0" marL="0" rtl="0" algn="l">
              <a:spcBef>
                <a:spcPts val="0"/>
              </a:spcBef>
              <a:spcAft>
                <a:spcPts val="0"/>
              </a:spcAft>
              <a:buNone/>
            </a:pPr>
            <a:r>
              <a:rPr lang="en"/>
              <a:t>If an adversary can query the model enough times, they can reconstruct the clear-text model using an Equation solving attack. The adversary can learn about the distribution of the training data from other participating devices. The adversary can also save the snapshot of the FL model parameters, and conduct property inference by exploiting the difference between the consecutive snapshots, which is equal to the aggregated updates from all participants less the adversary. The main reason is that the gradients are derived from the participants’ private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Vulnerabilities at local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 produces hyper-personalized model responses from the local updates of individual devices. This makes FL vulnerable to various model inversion and inference attacks on the model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One of the most common assumptions made in machine learning is that the given data points are independent and identically distributed (IDD) random variables. However, a malicious participant can inject non-IID data to execute poisoning attacks, leading to participants’ local updates varying vastly, thereby affecting global model accuracy.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Local training requires labeled data which are often difficult to produce in most cases. Data science teams are tackling this by designing data pipelines that implicitly capture labels. However, a malicious device can observe the model parameters and updates to infer a significant amount of private personal information such as class representatives, membership, and properties associated with a subset of the training data. Even worse, an attacker can infer labels from the shared gradients and recover the original training samples without requiring any prior knowledge about the training 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Vulnerabilities at central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FL relies on a central server to aggregate the gradient values making it an easier target for malicious attack. Once successfully hacked, adversary actors can deploy a wide range of attacks that can reveal privacy-sensitive information from millions of connected devices.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malicious or a hacked central server can track the devices and their associated gradient values. Hence by exploiting the confidence could exploit the confidence value revealed along with predictions to reconstruct an edge device’s training data by using a model inversion attack.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recent study has demonstrated that a compromised central server can reveal sensitive information through reconstruction attacks during gradient client updates and k-nearest neighbor when it explicitly stores the feature value.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Recent work in NeurIPS 2019 showed how a malicious server could completely steal the training data from gradients in just a few iterations using a membership inference attack.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04800" lvl="0" marL="457200" rtl="0" algn="l">
              <a:lnSpc>
                <a:spcPct val="115000"/>
              </a:lnSpc>
              <a:spcBef>
                <a:spcPts val="150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Membership Inference Attacks:</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Membership Inference Attacks are a type of privacy attack in which an attacker tries to determine whether a specific data point was used to train a machine learning model. These attacks involve the attacker having some knowledge about the model and access to some input data.</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 a membership inference attack, the attacker creates a fake data point and queries the model to determine whether it was used in the training data. The attacker repeats this process for different data points until they can determine with high confidence whether a particular data point was used in the training data or not. This information can be used to infer sensitive information about the individuals represented by the data, and can be used to compromise the privacy of individuals whose data was used to train the model.</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AutoNum type="arabicPeriod" startAt="2"/>
            </a:pPr>
            <a:r>
              <a:rPr lang="en" sz="1200">
                <a:solidFill>
                  <a:srgbClr val="D1D5DB"/>
                </a:solidFill>
                <a:highlight>
                  <a:srgbClr val="444654"/>
                </a:highlight>
                <a:latin typeface="Roboto"/>
                <a:ea typeface="Roboto"/>
                <a:cs typeface="Roboto"/>
                <a:sym typeface="Roboto"/>
              </a:rPr>
              <a:t>Model Poisoning Attacks:</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Model Poisoning Attacks are a type of attack in which an attacker intentionally introduces malicious data into the training dataset used to train a machine learning model. The attacker's goal is to manipulate the model's output to achieve a specific outcome.</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 a model poisoning attack, the attacker injects poisoned data into the training dataset. This data is carefully crafted to manipulate the model's behavior, often by introducing biases into the model. Once the poisoned data is incorporated into the model, the model's behavior can be manipulated to achieve the attacker's goals, such as classifying specific data points in a particular way or providing false results.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1500"/>
              </a:spcBef>
              <a:spcAft>
                <a:spcPts val="0"/>
              </a:spcAft>
              <a:buClr>
                <a:srgbClr val="D1D5DB"/>
              </a:buClr>
              <a:buSzPts val="1200"/>
              <a:buFont typeface="Roboto"/>
              <a:buAutoNum type="arabicPeriod" startAt="3"/>
            </a:pPr>
            <a:r>
              <a:rPr lang="en" sz="1200">
                <a:solidFill>
                  <a:srgbClr val="D1D5DB"/>
                </a:solidFill>
                <a:highlight>
                  <a:srgbClr val="444654"/>
                </a:highlight>
                <a:latin typeface="Roboto"/>
                <a:ea typeface="Roboto"/>
                <a:cs typeface="Roboto"/>
                <a:sym typeface="Roboto"/>
              </a:rPr>
              <a:t>Model Inversion Attacks:</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Model Inversion Attacks are a type of privacy attack in which an attacker tries to reconstruct the training data that was used to train a machine learning model by using the model's output.</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 a model inversion attack, the attacker feeds a series of input data points into the model and records the output. Using this output, the attacker tries to reconstruct the original training data used to train the model. This information can be used to infer sensitive information about the individuals represented by the data, and can be used to compromise the privacy of individuals whose data was used to train the model.</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 summary, Membership Inference Attacks, Model Poisoning Attacks, and Model Inversion Attacks are all types of privacy attacks on machine learning models. These attacks can be used to compromise the privacy of individuals and organizations, and it is important to take measures to defend against them, such as using secure and private machine learning techniques and carefully monitoring the data used to train machine learning models.</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3ddc5fe00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3ddc5fe00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3ddc5fe0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3ddc5fe0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SSL (Secure Sockets Layer) is a protocol used to establish a secure encrypted connection between a web server and a web browser. The SSL protocol ensures that the data transmitted between the server and the browser is private and secure.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When a user visits a website that uses SSL, the web browser and the server first establish a secure connection by performing a series of steps called the SSL handshake. During the SSL handshake, the web browser and the server agree on the encryption algorithm and the keys to be used for the session.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the SSL handshake is complete and a secure connection has been established, all data exchanged between the web browser and the server is encrypted using the agreed-upon encryption algorithm and keys. This makes it very difficult for third parties to intercept and read the data being transmitted.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SSL is widely used for securing online transactions, such as online shopping and banking, as well as for securing other sensitive information, such as login credentials and personal information. In recent years, SSL has been replaced by TLS (Transport Layer Security), which is an improved version of SSL and provides stronger encryption and better security features.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Fully Homomorphic Encryption (FHE) is a cryptographic technique that allows computations to be performed on encrypted data without the need to decrypt it first. This means that data can be stored and processed securely in the cloud without exposing it to the cloud provider or other third parties. FHE enables the use of advanced privacy-preserving applications, such as machine learning on encrypted data or secure outsourced computation.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Secure Multi-Party Computation (MPC), on the other hand, is a technique that allows multiple parties to jointly compute a function on their private inputs without revealing anything about their inputs to the other parties. This is done by dividing the computation into smaller parts that are executed by the different parties in a collaborative manner. The final result is then computed without any of the parties having access to the other party's input.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MPC can be used to perform secure computations in various settings such as data sharing among different organizations, electronic voting, and many other applications that require computation on sensitive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federated learning, secure aggregation works by encrypting the model updates sent by each device using a technique called homomorphic encryption. Homomorphic encryption allows computations to be performed on encrypted data without the need to decrypt it first. This means that the model updates can be encrypted and sent to the central server without revealing the data used to train the model on the device.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Once the encrypted model updates are received by the central server, they are combined using a technique called secure multi-party computation (MPC). MPC allows multiple parties to jointly compute a function on their private inputs without revealing anything about their inputs to the other parties. In federated learning, MPC is used to combine the model updates sent by the different devices without revealing the individual updates.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After the model updates are combined using secure aggregation, the central server sends the updated model back to the devices for further training. This process is repeated until the model converges to a desired accuracy level.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 summary, secure aggregation in federated learning is a technique used to protect the privacy of individual devices during the model aggregation process. It uses homomorphic encryption to encrypt the model updates sent by each device, and secure multi-party computation (MPC) to combine the encrypted model updates without revealing the individual updates. Secure aggregation enables the benefits of federated learning while protecting the privacy of the data used to train the model on each device.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SSL (Secure Sockets Layer) and FHE (Fully Homomorphic Encryption) are two different cryptographic techniques used for different purposes, so there are several differences between them.</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SSL is a protocol used for securing communication between a client and a server over the internet. It uses a combination of symmetric and asymmetric encryption techniques to encrypt data transmitted between the client and the server. SSL is widely used for securing web traffic, email, and other internet-based applications.</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On the other hand, FHE is a type of encryption that allows computations to be performed on encrypted data without decrypting it first. FHE is useful for protecting the privacy of sensitive data when performing computations on untrusted servers. FHE allows data to be encrypted before it is sent to the server, and computations to be performed on the encrypted data without revealing the data itself. This is useful for scenarios where data is too sensitive to be sent in plaintext over a network.</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One of the main differences between SSL and FHE is the type of encryption they use. SSL uses a combination of symmetric and asymmetric encryption techniques to protect data, while FHE uses only asymmetric encryption techniques. Another difference is the purpose they serve: SSL is used for securing communication over the internet, while FHE is used for protecting the privacy of data during computations.</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In summary, SSL and FHE are two different cryptographic techniques used for different purposes. SSL is used for securing communication over the internet, while FHE is used for protecting the privacy of data during computations. While both techniques use encryption to protect data, they use different types of encryption and serve different purposes.</a:t>
            </a:r>
            <a:endParaRPr sz="1200">
              <a:solidFill>
                <a:srgbClr val="D1D5DB"/>
              </a:solidFill>
              <a:highlight>
                <a:srgbClr val="444654"/>
              </a:highlight>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ECECF1"/>
                </a:solidFill>
                <a:highlight>
                  <a:srgbClr val="343541"/>
                </a:highlight>
                <a:latin typeface="Roboto"/>
                <a:ea typeface="Roboto"/>
                <a:cs typeface="Roboto"/>
                <a:sym typeface="Roboto"/>
              </a:rPr>
              <a:t> </a:t>
            </a:r>
            <a:endParaRPr sz="1200">
              <a:solidFill>
                <a:srgbClr val="ECECF1"/>
              </a:solidFill>
              <a:highlight>
                <a:srgbClr val="343541"/>
              </a:highlight>
              <a:latin typeface="Roboto"/>
              <a:ea typeface="Roboto"/>
              <a:cs typeface="Roboto"/>
              <a:sym typeface="Robo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3ddc5fe00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3ddc5fe00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The client sends a "hello" message to the server, which includes information about the SSL/TLS versions and encryption algorithms that it supports.</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The server responds with a "hello" message, including information about the SSL/TLS version and encryption algorithm that it has chosen for the session.</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The server sends its SSL/TLS certificate to the client, which contains its public key and other information that allows the client to verify the server's identity.</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The client verifies the server's identity by checking the server's SSL/TLS certificate against a trusted list of certificates, and ensures that the certificate is valid and hasn't been tampered with.</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The client generates a session key that will be used to encrypt the data transmitted between the client and server during the session, and encrypts it with the server's public key.</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The server decrypts the session key using its private key, and confirms that the key is valid.</a:t>
            </a:r>
            <a:endParaRPr sz="1200">
              <a:solidFill>
                <a:srgbClr val="D1D5DB"/>
              </a:solidFill>
              <a:highlight>
                <a:srgbClr val="444654"/>
              </a:highlight>
              <a:latin typeface="Roboto"/>
              <a:ea typeface="Roboto"/>
              <a:cs typeface="Roboto"/>
              <a:sym typeface="Roboto"/>
            </a:endParaRPr>
          </a:p>
          <a:p>
            <a:pPr indent="-304800" lvl="0" marL="457200" rtl="0" algn="l">
              <a:lnSpc>
                <a:spcPct val="115000"/>
              </a:lnSpc>
              <a:spcBef>
                <a:spcPts val="0"/>
              </a:spcBef>
              <a:spcAft>
                <a:spcPts val="0"/>
              </a:spcAft>
              <a:buClr>
                <a:srgbClr val="D1D5DB"/>
              </a:buClr>
              <a:buSzPts val="1200"/>
              <a:buFont typeface="Roboto"/>
              <a:buAutoNum type="arabicPeriod"/>
            </a:pPr>
            <a:r>
              <a:rPr lang="en" sz="1200">
                <a:solidFill>
                  <a:srgbClr val="D1D5DB"/>
                </a:solidFill>
                <a:highlight>
                  <a:srgbClr val="444654"/>
                </a:highlight>
                <a:latin typeface="Roboto"/>
                <a:ea typeface="Roboto"/>
                <a:cs typeface="Roboto"/>
                <a:sym typeface="Roboto"/>
              </a:rPr>
              <a:t>Both the client and server confirm that they agree on the encryption algorithm and session key, and the SSL/TLS encrypted connection is established.</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 sz="1200">
                <a:solidFill>
                  <a:srgbClr val="D1D5DB"/>
                </a:solidFill>
                <a:highlight>
                  <a:srgbClr val="444654"/>
                </a:highlight>
                <a:latin typeface="Roboto"/>
                <a:ea typeface="Roboto"/>
                <a:cs typeface="Roboto"/>
                <a:sym typeface="Roboto"/>
              </a:rPr>
              <a:t>Once the SSL/TLS connection is established, data can be transmitted securely between the client and server, and the SSL/TLS protocol handles the encryption and decryption of the data at both ends.</a:t>
            </a:r>
            <a:endParaRPr sz="1200">
              <a:solidFill>
                <a:srgbClr val="D1D5DB"/>
              </a:solidFill>
              <a:highlight>
                <a:srgbClr val="444654"/>
              </a:highlight>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50">
              <a:solidFill>
                <a:srgbClr val="4F4F4F"/>
              </a:solidFill>
              <a:highlight>
                <a:srgbClr val="FFFFFF"/>
              </a:highlight>
            </a:endParaRPr>
          </a:p>
          <a:p>
            <a:pPr indent="0" lvl="0" marL="0" rtl="0" algn="l">
              <a:spcBef>
                <a:spcPts val="15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t/>
            </a:r>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highlight>
                  <a:srgbClr val="F7F7F8"/>
                </a:highlight>
                <a:latin typeface="Roboto"/>
                <a:ea typeface="Roboto"/>
                <a:cs typeface="Roboto"/>
                <a:sym typeface="Roboto"/>
              </a:rPr>
              <a:t>When a client (such as a web browser) initiates an SSL connection with a server (such as a web server), the following steps typically occur: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The client sends a "hello" message to the server, indicating that it wants to establish an SSL connection. This message includes the SSL version number, supported cipher suites (encryption algorithms), and other details.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The server responds with a "hello" message of its own, including its SSL version number, chosen cipher suite, and other details.</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The server sends its digital certificate to the client. The certificate contains the server's public key, as well as other identifying information such as the server's domain name.</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The client verifies the server's certificate to ensure that it was issued by a trusted Certificate Authority (CA) and that it hasn't been tampered with or expired. If the client trusts the server's certificate, it generates a random symmetric key (also known as a session key) and encrypts it using the server's public key. The encrypted session key is sent back to the server.</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The server receives the encrypted session key from the client and decrypts it using its private key. The server and client now share a symmetric session key that they can use to encrypt and decrypt data during the SSL session.</a:t>
            </a:r>
            <a:endParaRPr sz="1200">
              <a:solidFill>
                <a:srgbClr val="374151"/>
              </a:solidFill>
              <a:highlight>
                <a:srgbClr val="F7F7F8"/>
              </a:highlight>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The SSL connection is established, and the client and server can begin exchanging encrypted data. Data is encrypted using the symmetric session key that was generated during the handshake process.</a:t>
            </a:r>
            <a:endParaRPr sz="1200">
              <a:solidFill>
                <a:srgbClr val="374151"/>
              </a:solidFill>
              <a:highlight>
                <a:srgbClr val="F7F7F8"/>
              </a:highlight>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3ddc5fe00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3ddc5fe00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3ddc5fe00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3ddc5fe00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e1408de70b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e1408de70b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415fdcaa8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415fdcaa8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15fdcaa8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415fdcaa8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e1408de70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e1408de70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c82ed2aa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c82ed2aa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ce77f8ea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ce77f8ea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Inter"/>
                <a:ea typeface="Inter"/>
                <a:cs typeface="Inter"/>
                <a:sym typeface="Inter"/>
              </a:rPr>
              <a:t>, also known as collaborative learning, </a:t>
            </a:r>
            <a:endParaRPr sz="1200">
              <a:solidFill>
                <a:srgbClr val="4C5F7F"/>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ca974c4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3ca974c4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chemeClr val="dk1"/>
                </a:solidFill>
                <a:highlight>
                  <a:schemeClr val="lt2"/>
                </a:highlight>
                <a:latin typeface="Roboto"/>
                <a:ea typeface="Roboto"/>
                <a:cs typeface="Roboto"/>
                <a:sym typeface="Roboto"/>
              </a:rPr>
              <a:t>Fede</a:t>
            </a:r>
            <a:r>
              <a:rPr lang="en" sz="1200">
                <a:solidFill>
                  <a:schemeClr val="dk1"/>
                </a:solidFill>
                <a:highlight>
                  <a:schemeClr val="lt2"/>
                </a:highlight>
                <a:latin typeface="Roboto"/>
                <a:ea typeface="Roboto"/>
                <a:cs typeface="Roboto"/>
                <a:sym typeface="Roboto"/>
              </a:rPr>
              <a:t>rated Learning is a mach</a:t>
            </a:r>
            <a:r>
              <a:rPr lang="en" sz="1200">
                <a:solidFill>
                  <a:schemeClr val="dk1"/>
                </a:solidFill>
                <a:highlight>
                  <a:schemeClr val="lt2"/>
                </a:highlight>
                <a:latin typeface="Roboto"/>
                <a:ea typeface="Roboto"/>
                <a:cs typeface="Roboto"/>
                <a:sym typeface="Roboto"/>
              </a:rPr>
              <a:t>ine learning technique that allows multiple parties to collaborate and train a model while keeping their data private. In federated learning, the training data is stored locally on each device, and the updates to the model are sent to a central server to aggregate them. The central server then sends back the updated model to each device, which continues training locally. This process is repeated until the model reaches a desired level of accuracy.</a:t>
            </a:r>
            <a:endParaRPr sz="1200">
              <a:solidFill>
                <a:schemeClr val="dk1"/>
              </a:solidFill>
              <a:highlight>
                <a:schemeClr val="lt2"/>
              </a:highlight>
              <a:latin typeface="Roboto"/>
              <a:ea typeface="Roboto"/>
              <a:cs typeface="Roboto"/>
              <a:sym typeface="Roboto"/>
            </a:endParaRPr>
          </a:p>
          <a:p>
            <a:pPr indent="0" lvl="0" marL="0" rtl="0" algn="l">
              <a:lnSpc>
                <a:spcPct val="115000"/>
              </a:lnSpc>
              <a:spcBef>
                <a:spcPts val="1500"/>
              </a:spcBef>
              <a:spcAft>
                <a:spcPts val="1500"/>
              </a:spcAft>
              <a:buNone/>
            </a:pPr>
            <a:r>
              <a:rPr i="1" lang="en" sz="1200">
                <a:solidFill>
                  <a:srgbClr val="4C5F7F"/>
                </a:solidFill>
              </a:rPr>
              <a:t>In a typical federated learning scheme, a central server sends model parameters to a population of nodes (also known as clients or workers). The nodes train the initial model for some number of updates on local data and send the newly trained weights back to the central server, which averages the new model parameters (often with respect to the amount of training performed on each node). In this scenario the data at any one node is never directly seen by the central server or the other nodes, and additional techniques, such as secure aggregation, can further enhance privacy.</a:t>
            </a:r>
            <a:endParaRPr sz="1200">
              <a:solidFill>
                <a:schemeClr val="dk1"/>
              </a:solidFill>
              <a:highlight>
                <a:schemeClr val="lt2"/>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ce77f8ea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ce77f8ea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chemeClr val="dk1"/>
                </a:solidFill>
                <a:highlight>
                  <a:schemeClr val="lt2"/>
                </a:highlight>
                <a:latin typeface="Roboto"/>
                <a:ea typeface="Roboto"/>
                <a:cs typeface="Roboto"/>
                <a:sym typeface="Roboto"/>
              </a:rPr>
              <a:t>Federated Learning is a machine learning technique that allows multiple parties to collaborate and train a model while keeping their data private. In federated learning, the training data is stored locally on each device, and the updates to the model are sent to a central server to aggregate them. The central server then sends back the updated model to each device, which continues training locally. This process is repeated until the model reaches a desired level of accuracy.</a:t>
            </a:r>
            <a:endParaRPr sz="1200">
              <a:solidFill>
                <a:schemeClr val="dk1"/>
              </a:solidFill>
              <a:highlight>
                <a:schemeClr val="lt2"/>
              </a:highlight>
              <a:latin typeface="Roboto"/>
              <a:ea typeface="Roboto"/>
              <a:cs typeface="Roboto"/>
              <a:sym typeface="Roboto"/>
            </a:endParaRPr>
          </a:p>
          <a:p>
            <a:pPr indent="0" lvl="0" marL="0" rtl="0" algn="l">
              <a:lnSpc>
                <a:spcPct val="115000"/>
              </a:lnSpc>
              <a:spcBef>
                <a:spcPts val="1500"/>
              </a:spcBef>
              <a:spcAft>
                <a:spcPts val="1500"/>
              </a:spcAft>
              <a:buNone/>
            </a:pPr>
            <a:r>
              <a:rPr i="1" lang="en" sz="1200">
                <a:solidFill>
                  <a:srgbClr val="4C5F7F"/>
                </a:solidFill>
              </a:rPr>
              <a:t>In a typical federated learning scheme, a central server sends model parameters to a population of nodes (also known as clients or workers). The nodes train the initial model for some number of updates on local data and send the newly trained weights back to the central server, which averages the new model parameters (often with respect to the amount of training performed on each node). In this scenario the data at any one node is never directly seen by the central server or the other nodes, and additional techniques, such as secure aggregation, can further enhance privacy.</a:t>
            </a:r>
            <a:endParaRPr sz="1200">
              <a:solidFill>
                <a:schemeClr val="dk1"/>
              </a:solidFill>
              <a:highlight>
                <a:schemeClr val="lt2"/>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3ce77f8ea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3ce77f8ea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chemeClr val="dk1"/>
                </a:solidFill>
                <a:highlight>
                  <a:schemeClr val="lt2"/>
                </a:highlight>
                <a:latin typeface="Roboto"/>
                <a:ea typeface="Roboto"/>
                <a:cs typeface="Roboto"/>
                <a:sym typeface="Roboto"/>
              </a:rPr>
              <a:t>Federated Learning is a machine learning technique that allows multiple parties to collaborate and train a model while keeping their data private. In federated learning, the training data is stored locally on each device, and the updates to the model are sent to a central server to aggregate them. The central server then sends back the updated model to each device, which continues training locally. This process is repeated until the model reaches a desired level of accuracy.</a:t>
            </a:r>
            <a:endParaRPr sz="1200">
              <a:solidFill>
                <a:schemeClr val="dk1"/>
              </a:solidFill>
              <a:highlight>
                <a:schemeClr val="lt2"/>
              </a:highlight>
              <a:latin typeface="Roboto"/>
              <a:ea typeface="Roboto"/>
              <a:cs typeface="Roboto"/>
              <a:sym typeface="Roboto"/>
            </a:endParaRPr>
          </a:p>
          <a:p>
            <a:pPr indent="0" lvl="0" marL="0" rtl="0" algn="l">
              <a:lnSpc>
                <a:spcPct val="115000"/>
              </a:lnSpc>
              <a:spcBef>
                <a:spcPts val="1500"/>
              </a:spcBef>
              <a:spcAft>
                <a:spcPts val="1500"/>
              </a:spcAft>
              <a:buNone/>
            </a:pPr>
            <a:r>
              <a:rPr i="1" lang="en" sz="1200">
                <a:solidFill>
                  <a:srgbClr val="4C5F7F"/>
                </a:solidFill>
              </a:rPr>
              <a:t>In a typical federated learning scheme, a central server sends model parameters to a population of nodes (also known as clients or workers). The nodes train the initial model for some number of updates on local data and send the newly trained weights back to the central server, which averages the new model parameters (often with respect to the amount of training performed on each node). In this scenario the data at any one node is never directly seen by the central server or the other nodes, and additional techniques, such as secure aggregation, can further enhance privacy.</a:t>
            </a:r>
            <a:endParaRPr sz="1200">
              <a:solidFill>
                <a:schemeClr val="dk1"/>
              </a:solidFill>
              <a:highlight>
                <a:schemeClr val="lt2"/>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369000" y="365700"/>
            <a:ext cx="8463300" cy="1723200"/>
          </a:xfrm>
          <a:prstGeom prst="rect">
            <a:avLst/>
          </a:prstGeom>
        </p:spPr>
        <p:txBody>
          <a:bodyPr anchorCtr="0" anchor="b" bIns="0" lIns="0" spcFirstLastPara="1" rIns="0" wrap="square" tIns="0">
            <a:noAutofit/>
          </a:bodyPr>
          <a:lstStyle>
            <a:lvl1pPr lvl="0" rtl="0">
              <a:spcBef>
                <a:spcPts val="0"/>
              </a:spcBef>
              <a:spcAft>
                <a:spcPts val="0"/>
              </a:spcAft>
              <a:buClr>
                <a:srgbClr val="FFFFFF"/>
              </a:buClr>
              <a:buSzPts val="4400"/>
              <a:buNone/>
              <a:defRPr sz="4400">
                <a:solidFill>
                  <a:srgbClr val="FFFFFF"/>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accent2"/>
              </a:buClr>
              <a:buSzPts val="2200"/>
              <a:buFont typeface="Inter SemiBold"/>
              <a:buNone/>
              <a:defRPr sz="2200">
                <a:solidFill>
                  <a:schemeClr val="accent2"/>
                </a:solidFill>
                <a:latin typeface="Inter SemiBold"/>
                <a:ea typeface="Inter SemiBold"/>
                <a:cs typeface="Inter SemiBold"/>
                <a:sym typeface="Inter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13" name="Google Shape;13;p2"/>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1"/>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2"/>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2"/>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6" name="Google Shape;56;p12"/>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Inter SemiBold"/>
              <a:buNone/>
              <a:defRPr sz="1600">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57" name="Shape 57"/>
        <p:cNvGrpSpPr/>
        <p:nvPr/>
      </p:nvGrpSpPr>
      <p:grpSpPr>
        <a:xfrm>
          <a:off x="0" y="0"/>
          <a:ext cx="0" cy="0"/>
          <a:chOff x="0" y="0"/>
          <a:chExt cx="0" cy="0"/>
        </a:xfrm>
      </p:grpSpPr>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3"/>
          <p:cNvSpPr txBox="1"/>
          <p:nvPr>
            <p:ph idx="1" type="body"/>
          </p:nvPr>
        </p:nvSpPr>
        <p:spPr>
          <a:xfrm>
            <a:off x="369000" y="1754875"/>
            <a:ext cx="3834300" cy="30228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61" name="Google Shape;61;p13"/>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62" name="Google Shape;62;p13"/>
          <p:cNvSpPr txBox="1"/>
          <p:nvPr>
            <p:ph idx="3" type="body"/>
          </p:nvPr>
        </p:nvSpPr>
        <p:spPr>
          <a:xfrm>
            <a:off x="4940700" y="1331700"/>
            <a:ext cx="3834300" cy="2480100"/>
          </a:xfrm>
          <a:prstGeom prst="rect">
            <a:avLst/>
          </a:prstGeom>
        </p:spPr>
        <p:txBody>
          <a:bodyPr anchorCtr="0" anchor="ctr"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14"/>
          <p:cNvSpPr txBox="1"/>
          <p:nvPr>
            <p:ph type="title"/>
          </p:nvPr>
        </p:nvSpPr>
        <p:spPr>
          <a:xfrm>
            <a:off x="369000" y="365700"/>
            <a:ext cx="6367800" cy="44121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sz="3200"/>
            </a:lvl1pPr>
            <a:lvl2pPr lvl="1" rtl="0">
              <a:spcBef>
                <a:spcPts val="0"/>
              </a:spcBef>
              <a:spcAft>
                <a:spcPts val="0"/>
              </a:spcAft>
              <a:buSzPts val="4100"/>
              <a:buNone/>
              <a:defRPr sz="4100"/>
            </a:lvl2pPr>
            <a:lvl3pPr lvl="2" rtl="0">
              <a:spcBef>
                <a:spcPts val="0"/>
              </a:spcBef>
              <a:spcAft>
                <a:spcPts val="0"/>
              </a:spcAft>
              <a:buSzPts val="4100"/>
              <a:buNone/>
              <a:defRPr sz="4100"/>
            </a:lvl3pPr>
            <a:lvl4pPr lvl="3" rtl="0">
              <a:spcBef>
                <a:spcPts val="0"/>
              </a:spcBef>
              <a:spcAft>
                <a:spcPts val="0"/>
              </a:spcAft>
              <a:buSzPts val="4100"/>
              <a:buNone/>
              <a:defRPr sz="4100"/>
            </a:lvl4pPr>
            <a:lvl5pPr lvl="4" rtl="0">
              <a:spcBef>
                <a:spcPts val="0"/>
              </a:spcBef>
              <a:spcAft>
                <a:spcPts val="0"/>
              </a:spcAft>
              <a:buSzPts val="4100"/>
              <a:buNone/>
              <a:defRPr sz="4100"/>
            </a:lvl5pPr>
            <a:lvl6pPr lvl="5" rtl="0">
              <a:spcBef>
                <a:spcPts val="0"/>
              </a:spcBef>
              <a:spcAft>
                <a:spcPts val="0"/>
              </a:spcAft>
              <a:buSzPts val="4100"/>
              <a:buNone/>
              <a:defRPr sz="4100"/>
            </a:lvl6pPr>
            <a:lvl7pPr lvl="6" rtl="0">
              <a:spcBef>
                <a:spcPts val="0"/>
              </a:spcBef>
              <a:spcAft>
                <a:spcPts val="0"/>
              </a:spcAft>
              <a:buSzPts val="4100"/>
              <a:buNone/>
              <a:defRPr sz="4100"/>
            </a:lvl7pPr>
            <a:lvl8pPr lvl="7" rtl="0">
              <a:spcBef>
                <a:spcPts val="0"/>
              </a:spcBef>
              <a:spcAft>
                <a:spcPts val="0"/>
              </a:spcAft>
              <a:buSzPts val="4100"/>
              <a:buNone/>
              <a:defRPr sz="4100"/>
            </a:lvl8pPr>
            <a:lvl9pPr lvl="8" rtl="0">
              <a:spcBef>
                <a:spcPts val="0"/>
              </a:spcBef>
              <a:spcAft>
                <a:spcPts val="0"/>
              </a:spcAft>
              <a:buSzPts val="4100"/>
              <a:buNone/>
              <a:defRPr sz="4100"/>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5"/>
          <p:cNvSpPr txBox="1"/>
          <p:nvPr>
            <p:ph hasCustomPrompt="1" type="title"/>
          </p:nvPr>
        </p:nvSpPr>
        <p:spPr>
          <a:xfrm>
            <a:off x="4938300" y="1106125"/>
            <a:ext cx="3836700" cy="1963500"/>
          </a:xfrm>
          <a:prstGeom prst="rect">
            <a:avLst/>
          </a:prstGeom>
        </p:spPr>
        <p:txBody>
          <a:bodyPr anchorCtr="0" anchor="b" bIns="0" lIns="0" spcFirstLastPara="1" rIns="0" wrap="square" tIns="0">
            <a:noAutofit/>
          </a:bodyPr>
          <a:lstStyle>
            <a:lvl1pPr lvl="0" rtl="0">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68" name="Google Shape;68;p15"/>
          <p:cNvSpPr txBox="1"/>
          <p:nvPr>
            <p:ph idx="1" type="body"/>
          </p:nvPr>
        </p:nvSpPr>
        <p:spPr>
          <a:xfrm>
            <a:off x="4938300" y="3152225"/>
            <a:ext cx="3836700" cy="1300800"/>
          </a:xfrm>
          <a:prstGeom prst="rect">
            <a:avLst/>
          </a:prstGeom>
        </p:spPr>
        <p:txBody>
          <a:bodyPr anchorCtr="0" anchor="t" bIns="0" lIns="0" spcFirstLastPara="1" rIns="0" wrap="square" tIns="0">
            <a:noAutofit/>
          </a:bodyPr>
          <a:lstStyle>
            <a:lvl1pPr indent="-368300" lvl="0" marL="457200" rtl="0">
              <a:spcBef>
                <a:spcPts val="0"/>
              </a:spcBef>
              <a:spcAft>
                <a:spcPts val="0"/>
              </a:spcAft>
              <a:buSzPts val="2200"/>
              <a:buChar char="●"/>
              <a:defRPr b="1" sz="2200"/>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Turkosi tekstipohja 1">
  <p:cSld name="CUSTOM_16_1_1_1_2">
    <p:bg>
      <p:bgPr>
        <a:solidFill>
          <a:schemeClr val="accent1"/>
        </a:solidFill>
      </p:bgPr>
    </p:bg>
    <p:spTree>
      <p:nvGrpSpPr>
        <p:cNvPr id="72" name="Shape 72"/>
        <p:cNvGrpSpPr/>
        <p:nvPr/>
      </p:nvGrpSpPr>
      <p:grpSpPr>
        <a:xfrm>
          <a:off x="0" y="0"/>
          <a:ext cx="0" cy="0"/>
          <a:chOff x="0" y="0"/>
          <a:chExt cx="0" cy="0"/>
        </a:xfrm>
      </p:grpSpPr>
      <p:sp>
        <p:nvSpPr>
          <p:cNvPr id="73" name="Google Shape;73;p17"/>
          <p:cNvSpPr txBox="1"/>
          <p:nvPr>
            <p:ph idx="1" type="subTitle"/>
          </p:nvPr>
        </p:nvSpPr>
        <p:spPr>
          <a:xfrm>
            <a:off x="414000" y="819125"/>
            <a:ext cx="8402400" cy="438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600"/>
              <a:buFont typeface="Fira Sans"/>
              <a:buNone/>
              <a:defRPr>
                <a:solidFill>
                  <a:schemeClr val="lt1"/>
                </a:solidFill>
                <a:latin typeface="Fira Sans"/>
                <a:ea typeface="Fira Sans"/>
                <a:cs typeface="Fira Sans"/>
                <a:sym typeface="Fira Sans"/>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74" name="Google Shape;74;p17"/>
          <p:cNvSpPr txBox="1"/>
          <p:nvPr>
            <p:ph idx="2" type="body"/>
          </p:nvPr>
        </p:nvSpPr>
        <p:spPr>
          <a:xfrm>
            <a:off x="429900" y="1226725"/>
            <a:ext cx="8402400" cy="3427800"/>
          </a:xfrm>
          <a:prstGeom prst="rect">
            <a:avLst/>
          </a:prstGeom>
        </p:spPr>
        <p:txBody>
          <a:bodyPr anchorCtr="0" anchor="t" bIns="0" lIns="0" spcFirstLastPara="1" rIns="0" wrap="square" tIns="0">
            <a:noAutofit/>
          </a:bodyPr>
          <a:lstStyle>
            <a:lvl1pPr indent="-304800" lvl="0" marL="457200" rtl="0">
              <a:spcBef>
                <a:spcPts val="0"/>
              </a:spcBef>
              <a:spcAft>
                <a:spcPts val="0"/>
              </a:spcAft>
              <a:buClr>
                <a:schemeClr val="lt1"/>
              </a:buClr>
              <a:buSzPts val="1200"/>
              <a:buFont typeface="Fira Sans SemiBold"/>
              <a:buChar char="●"/>
              <a:defRPr sz="1200">
                <a:solidFill>
                  <a:schemeClr val="lt1"/>
                </a:solidFill>
                <a:latin typeface="Fira Sans SemiBold"/>
                <a:ea typeface="Fira Sans SemiBold"/>
                <a:cs typeface="Fira Sans SemiBold"/>
                <a:sym typeface="Fira Sans SemiBold"/>
              </a:defRPr>
            </a:lvl1pPr>
            <a:lvl2pPr indent="-298450" lvl="1" marL="914400" rtl="0">
              <a:spcBef>
                <a:spcPts val="0"/>
              </a:spcBef>
              <a:spcAft>
                <a:spcPts val="0"/>
              </a:spcAft>
              <a:buClr>
                <a:schemeClr val="lt1"/>
              </a:buClr>
              <a:buSzPts val="1100"/>
              <a:buChar char="○"/>
              <a:defRPr sz="1100">
                <a:solidFill>
                  <a:schemeClr val="lt1"/>
                </a:solidFill>
              </a:defRPr>
            </a:lvl2pPr>
            <a:lvl3pPr indent="-292100" lvl="2" marL="1371600" rtl="0">
              <a:spcBef>
                <a:spcPts val="0"/>
              </a:spcBef>
              <a:spcAft>
                <a:spcPts val="0"/>
              </a:spcAft>
              <a:buClr>
                <a:schemeClr val="lt1"/>
              </a:buClr>
              <a:buSzPts val="1000"/>
              <a:buChar char="■"/>
              <a:defRPr sz="1000">
                <a:solidFill>
                  <a:schemeClr val="lt1"/>
                </a:solidFill>
              </a:defRPr>
            </a:lvl3pPr>
            <a:lvl4pPr indent="-292100" lvl="3" marL="1828800" rtl="0">
              <a:spcBef>
                <a:spcPts val="0"/>
              </a:spcBef>
              <a:spcAft>
                <a:spcPts val="0"/>
              </a:spcAft>
              <a:buClr>
                <a:schemeClr val="lt1"/>
              </a:buClr>
              <a:buSzPts val="1000"/>
              <a:buChar char="●"/>
              <a:defRPr sz="1000">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sp>
        <p:nvSpPr>
          <p:cNvPr id="75" name="Google Shape;75;p17"/>
          <p:cNvSpPr txBox="1"/>
          <p:nvPr>
            <p:ph type="title"/>
          </p:nvPr>
        </p:nvSpPr>
        <p:spPr>
          <a:xfrm>
            <a:off x="414000" y="323675"/>
            <a:ext cx="8234700" cy="5961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
        <p:nvSpPr>
          <p:cNvPr id="76" name="Google Shape;7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offwhite">
  <p:cSld name="TITLE_AND_TWO_COLUMNS_1">
    <p:bg>
      <p:bgPr>
        <a:solidFill>
          <a:srgbClr val="E2E5DE"/>
        </a:solidFill>
      </p:bgPr>
    </p:bg>
    <p:spTree>
      <p:nvGrpSpPr>
        <p:cNvPr id="77" name="Shape 77"/>
        <p:cNvGrpSpPr/>
        <p:nvPr/>
      </p:nvGrpSpPr>
      <p:grpSpPr>
        <a:xfrm>
          <a:off x="0" y="0"/>
          <a:ext cx="0" cy="0"/>
          <a:chOff x="0" y="0"/>
          <a:chExt cx="0" cy="0"/>
        </a:xfrm>
      </p:grpSpPr>
      <p:sp>
        <p:nvSpPr>
          <p:cNvPr id="78" name="Google Shape;78;p18"/>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Clr>
                <a:srgbClr val="244950"/>
              </a:buClr>
              <a:buSzPts val="2800"/>
              <a:buNone/>
              <a:defRPr>
                <a:solidFill>
                  <a:srgbClr val="244950"/>
                </a:solidFill>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p:txBody>
      </p:sp>
      <p:sp>
        <p:nvSpPr>
          <p:cNvPr id="79" name="Google Shape;79;p18"/>
          <p:cNvSpPr txBox="1"/>
          <p:nvPr>
            <p:ph idx="1" type="body"/>
          </p:nvPr>
        </p:nvSpPr>
        <p:spPr>
          <a:xfrm>
            <a:off x="311700" y="1152475"/>
            <a:ext cx="39999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04800" lvl="1" marL="914400" rtl="0">
              <a:spcBef>
                <a:spcPts val="0"/>
              </a:spcBef>
              <a:spcAft>
                <a:spcPts val="0"/>
              </a:spcAft>
              <a:buClr>
                <a:srgbClr val="000000"/>
              </a:buClr>
              <a:buSzPts val="1200"/>
              <a:buChar char="○"/>
              <a:defRPr sz="1200">
                <a:solidFill>
                  <a:srgbClr val="000000"/>
                </a:solidFill>
              </a:defRPr>
            </a:lvl2pPr>
            <a:lvl3pPr indent="-304800" lvl="2" marL="1371600" rtl="0">
              <a:spcBef>
                <a:spcPts val="0"/>
              </a:spcBef>
              <a:spcAft>
                <a:spcPts val="0"/>
              </a:spcAft>
              <a:buClr>
                <a:srgbClr val="000000"/>
              </a:buClr>
              <a:buSzPts val="1200"/>
              <a:buChar char="■"/>
              <a:defRPr sz="1200">
                <a:solidFill>
                  <a:srgbClr val="000000"/>
                </a:solidFill>
              </a:defRPr>
            </a:lvl3pPr>
            <a:lvl4pPr indent="-304800" lvl="3" marL="1828800" rtl="0">
              <a:spcBef>
                <a:spcPts val="0"/>
              </a:spcBef>
              <a:spcAft>
                <a:spcPts val="0"/>
              </a:spcAft>
              <a:buClr>
                <a:srgbClr val="000000"/>
              </a:buClr>
              <a:buSzPts val="1200"/>
              <a:buChar char="●"/>
              <a:defRPr sz="1200">
                <a:solidFill>
                  <a:srgbClr val="000000"/>
                </a:solidFill>
              </a:defRPr>
            </a:lvl4pPr>
            <a:lvl5pPr indent="-304800" lvl="4" marL="2286000" rtl="0">
              <a:spcBef>
                <a:spcPts val="0"/>
              </a:spcBef>
              <a:spcAft>
                <a:spcPts val="0"/>
              </a:spcAft>
              <a:buClr>
                <a:srgbClr val="000000"/>
              </a:buClr>
              <a:buSzPts val="1200"/>
              <a:buChar char="○"/>
              <a:defRPr sz="1200">
                <a:solidFill>
                  <a:srgbClr val="000000"/>
                </a:solidFill>
              </a:defRPr>
            </a:lvl5pPr>
            <a:lvl6pPr indent="-304800" lvl="5" marL="2743200" rtl="0">
              <a:spcBef>
                <a:spcPts val="0"/>
              </a:spcBef>
              <a:spcAft>
                <a:spcPts val="0"/>
              </a:spcAft>
              <a:buClr>
                <a:srgbClr val="000000"/>
              </a:buClr>
              <a:buSzPts val="1200"/>
              <a:buChar char="■"/>
              <a:defRPr sz="1200">
                <a:solidFill>
                  <a:srgbClr val="000000"/>
                </a:solidFill>
              </a:defRPr>
            </a:lvl6pPr>
            <a:lvl7pPr indent="-304800" lvl="6" marL="3200400" rtl="0">
              <a:spcBef>
                <a:spcPts val="0"/>
              </a:spcBef>
              <a:spcAft>
                <a:spcPts val="0"/>
              </a:spcAft>
              <a:buClr>
                <a:srgbClr val="000000"/>
              </a:buClr>
              <a:buSzPts val="1200"/>
              <a:buChar char="●"/>
              <a:defRPr sz="1200">
                <a:solidFill>
                  <a:srgbClr val="000000"/>
                </a:solidFill>
              </a:defRPr>
            </a:lvl7pPr>
            <a:lvl8pPr indent="-304800" lvl="7" marL="3657600" rtl="0">
              <a:spcBef>
                <a:spcPts val="0"/>
              </a:spcBef>
              <a:spcAft>
                <a:spcPts val="0"/>
              </a:spcAft>
              <a:buClr>
                <a:srgbClr val="000000"/>
              </a:buClr>
              <a:buSzPts val="1200"/>
              <a:buChar char="○"/>
              <a:defRPr sz="1200">
                <a:solidFill>
                  <a:srgbClr val="000000"/>
                </a:solidFill>
              </a:defRPr>
            </a:lvl8pPr>
            <a:lvl9pPr indent="-304800" lvl="8" marL="4114800" rtl="0">
              <a:spcBef>
                <a:spcPts val="0"/>
              </a:spcBef>
              <a:spcAft>
                <a:spcPts val="0"/>
              </a:spcAft>
              <a:buClr>
                <a:srgbClr val="000000"/>
              </a:buClr>
              <a:buSzPts val="1200"/>
              <a:buChar char="■"/>
              <a:defRPr sz="1200">
                <a:solidFill>
                  <a:srgbClr val="000000"/>
                </a:solidFill>
              </a:defRPr>
            </a:lvl9pPr>
          </a:lstStyle>
          <a:p/>
        </p:txBody>
      </p:sp>
      <p:sp>
        <p:nvSpPr>
          <p:cNvPr id="80" name="Google Shape;80;p18"/>
          <p:cNvSpPr txBox="1"/>
          <p:nvPr>
            <p:ph idx="2" type="body"/>
          </p:nvPr>
        </p:nvSpPr>
        <p:spPr>
          <a:xfrm>
            <a:off x="4832400" y="1152475"/>
            <a:ext cx="3999900" cy="3416400"/>
          </a:xfrm>
          <a:prstGeom prst="rect">
            <a:avLst/>
          </a:prstGeom>
        </p:spPr>
        <p:txBody>
          <a:bodyPr anchorCtr="0" anchor="t" bIns="0" lIns="0" spcFirstLastPara="1" rIns="0" wrap="square" tIns="0">
            <a:noAutofit/>
          </a:bodyPr>
          <a:lstStyle>
            <a:lvl1pPr indent="-317500" lvl="0" marL="457200" rtl="0">
              <a:spcBef>
                <a:spcPts val="0"/>
              </a:spcBef>
              <a:spcAft>
                <a:spcPts val="0"/>
              </a:spcAft>
              <a:buClr>
                <a:srgbClr val="000000"/>
              </a:buClr>
              <a:buSzPts val="1400"/>
              <a:buChar char="●"/>
              <a:defRPr sz="1400">
                <a:solidFill>
                  <a:srgbClr val="000000"/>
                </a:solidFill>
              </a:defRPr>
            </a:lvl1pPr>
            <a:lvl2pPr indent="-304800" lvl="1" marL="914400" rtl="0">
              <a:spcBef>
                <a:spcPts val="0"/>
              </a:spcBef>
              <a:spcAft>
                <a:spcPts val="0"/>
              </a:spcAft>
              <a:buClr>
                <a:srgbClr val="000000"/>
              </a:buClr>
              <a:buSzPts val="1200"/>
              <a:buChar char="○"/>
              <a:defRPr sz="1200">
                <a:solidFill>
                  <a:srgbClr val="000000"/>
                </a:solidFill>
              </a:defRPr>
            </a:lvl2pPr>
            <a:lvl3pPr indent="-304800" lvl="2" marL="1371600" rtl="0">
              <a:spcBef>
                <a:spcPts val="0"/>
              </a:spcBef>
              <a:spcAft>
                <a:spcPts val="0"/>
              </a:spcAft>
              <a:buClr>
                <a:srgbClr val="000000"/>
              </a:buClr>
              <a:buSzPts val="1200"/>
              <a:buChar char="■"/>
              <a:defRPr sz="1200">
                <a:solidFill>
                  <a:srgbClr val="000000"/>
                </a:solidFill>
              </a:defRPr>
            </a:lvl3pPr>
            <a:lvl4pPr indent="-304800" lvl="3" marL="1828800" rtl="0">
              <a:spcBef>
                <a:spcPts val="0"/>
              </a:spcBef>
              <a:spcAft>
                <a:spcPts val="0"/>
              </a:spcAft>
              <a:buClr>
                <a:srgbClr val="000000"/>
              </a:buClr>
              <a:buSzPts val="1200"/>
              <a:buChar char="●"/>
              <a:defRPr sz="1200">
                <a:solidFill>
                  <a:srgbClr val="000000"/>
                </a:solidFill>
              </a:defRPr>
            </a:lvl4pPr>
            <a:lvl5pPr indent="-304800" lvl="4" marL="2286000" rtl="0">
              <a:spcBef>
                <a:spcPts val="0"/>
              </a:spcBef>
              <a:spcAft>
                <a:spcPts val="0"/>
              </a:spcAft>
              <a:buClr>
                <a:srgbClr val="000000"/>
              </a:buClr>
              <a:buSzPts val="1200"/>
              <a:buChar char="○"/>
              <a:defRPr sz="1200">
                <a:solidFill>
                  <a:srgbClr val="000000"/>
                </a:solidFill>
              </a:defRPr>
            </a:lvl5pPr>
            <a:lvl6pPr indent="-304800" lvl="5" marL="2743200" rtl="0">
              <a:spcBef>
                <a:spcPts val="0"/>
              </a:spcBef>
              <a:spcAft>
                <a:spcPts val="0"/>
              </a:spcAft>
              <a:buClr>
                <a:srgbClr val="000000"/>
              </a:buClr>
              <a:buSzPts val="1200"/>
              <a:buChar char="■"/>
              <a:defRPr sz="1200">
                <a:solidFill>
                  <a:srgbClr val="000000"/>
                </a:solidFill>
              </a:defRPr>
            </a:lvl6pPr>
            <a:lvl7pPr indent="-304800" lvl="6" marL="3200400" rtl="0">
              <a:spcBef>
                <a:spcPts val="0"/>
              </a:spcBef>
              <a:spcAft>
                <a:spcPts val="0"/>
              </a:spcAft>
              <a:buClr>
                <a:srgbClr val="000000"/>
              </a:buClr>
              <a:buSzPts val="1200"/>
              <a:buChar char="●"/>
              <a:defRPr sz="1200">
                <a:solidFill>
                  <a:srgbClr val="000000"/>
                </a:solidFill>
              </a:defRPr>
            </a:lvl7pPr>
            <a:lvl8pPr indent="-304800" lvl="7" marL="3657600" rtl="0">
              <a:spcBef>
                <a:spcPts val="0"/>
              </a:spcBef>
              <a:spcAft>
                <a:spcPts val="0"/>
              </a:spcAft>
              <a:buClr>
                <a:srgbClr val="000000"/>
              </a:buClr>
              <a:buSzPts val="1200"/>
              <a:buChar char="○"/>
              <a:defRPr sz="1200">
                <a:solidFill>
                  <a:srgbClr val="000000"/>
                </a:solidFill>
              </a:defRPr>
            </a:lvl8pPr>
            <a:lvl9pPr indent="-304800" lvl="8" marL="4114800" rtl="0">
              <a:spcBef>
                <a:spcPts val="0"/>
              </a:spcBef>
              <a:spcAft>
                <a:spcPts val="0"/>
              </a:spcAft>
              <a:buClr>
                <a:srgbClr val="000000"/>
              </a:buClr>
              <a:buSzPts val="1200"/>
              <a:buChar char="■"/>
              <a:defRPr sz="1200">
                <a:solidFill>
                  <a:srgbClr val="000000"/>
                </a:solidFill>
              </a:defRPr>
            </a:lvl9pPr>
          </a:lstStyle>
          <a:p/>
        </p:txBody>
      </p:sp>
      <p:pic>
        <p:nvPicPr>
          <p:cNvPr id="81" name="Google Shape;81;p18"/>
          <p:cNvPicPr preferRelativeResize="0"/>
          <p:nvPr/>
        </p:nvPicPr>
        <p:blipFill>
          <a:blip r:embed="rId2">
            <a:alphaModFix/>
          </a:blip>
          <a:stretch>
            <a:fillRect/>
          </a:stretch>
        </p:blipFill>
        <p:spPr>
          <a:xfrm>
            <a:off x="8813387" y="4760015"/>
            <a:ext cx="109775" cy="16164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1 1">
  <p:cSld name="TITLE_2_1">
    <p:bg>
      <p:bgPr>
        <a:solidFill>
          <a:schemeClr val="accent1"/>
        </a:solidFill>
      </p:bgPr>
    </p:bg>
    <p:spTree>
      <p:nvGrpSpPr>
        <p:cNvPr id="82" name="Shape 82"/>
        <p:cNvGrpSpPr/>
        <p:nvPr/>
      </p:nvGrpSpPr>
      <p:grpSpPr>
        <a:xfrm>
          <a:off x="0" y="0"/>
          <a:ext cx="0" cy="0"/>
          <a:chOff x="0" y="0"/>
          <a:chExt cx="0" cy="0"/>
        </a:xfrm>
      </p:grpSpPr>
      <p:sp>
        <p:nvSpPr>
          <p:cNvPr id="83" name="Google Shape;83;p19"/>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200"/>
              <a:buNone/>
              <a:defRPr sz="3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4" name="Google Shape;8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 Cover - Heading">
  <p:cSld name="CUSTOM_4_1_1_2">
    <p:bg>
      <p:bgPr>
        <a:solidFill>
          <a:schemeClr val="lt1"/>
        </a:soli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411425" y="310550"/>
            <a:ext cx="8321400" cy="1106700"/>
          </a:xfrm>
          <a:prstGeom prst="rect">
            <a:avLst/>
          </a:prstGeom>
          <a:noFill/>
          <a:ln>
            <a:noFill/>
          </a:ln>
        </p:spPr>
        <p:txBody>
          <a:bodyPr anchorCtr="0" anchor="ctr" bIns="0" lIns="0" spcFirstLastPara="1" rIns="0" wrap="square" tIns="0">
            <a:noAutofit/>
          </a:bodyPr>
          <a:lstStyle>
            <a:lvl1pPr lvl="0" rtl="0" algn="ctr">
              <a:lnSpc>
                <a:spcPct val="115000"/>
              </a:lnSpc>
              <a:spcBef>
                <a:spcPts val="0"/>
              </a:spcBef>
              <a:spcAft>
                <a:spcPts val="0"/>
              </a:spcAft>
              <a:buSzPts val="2800"/>
              <a:buNone/>
              <a:defRPr>
                <a:solidFill>
                  <a:schemeClr val="dk1"/>
                </a:solidFill>
              </a:defRPr>
            </a:lvl1pPr>
            <a:lvl2pPr lvl="1" rtl="0" algn="l">
              <a:lnSpc>
                <a:spcPct val="100000"/>
              </a:lnSpc>
              <a:spcBef>
                <a:spcPts val="0"/>
              </a:spcBef>
              <a:spcAft>
                <a:spcPts val="0"/>
              </a:spcAft>
              <a:buSzPts val="3000"/>
              <a:buNone/>
              <a:defRPr sz="5600">
                <a:solidFill>
                  <a:schemeClr val="lt1"/>
                </a:solidFill>
              </a:defRPr>
            </a:lvl2pPr>
            <a:lvl3pPr lvl="2" rtl="0" algn="l">
              <a:lnSpc>
                <a:spcPct val="100000"/>
              </a:lnSpc>
              <a:spcBef>
                <a:spcPts val="0"/>
              </a:spcBef>
              <a:spcAft>
                <a:spcPts val="0"/>
              </a:spcAft>
              <a:buSzPts val="3000"/>
              <a:buNone/>
              <a:defRPr sz="5600">
                <a:solidFill>
                  <a:schemeClr val="lt1"/>
                </a:solidFill>
              </a:defRPr>
            </a:lvl3pPr>
            <a:lvl4pPr lvl="3" rtl="0" algn="l">
              <a:lnSpc>
                <a:spcPct val="100000"/>
              </a:lnSpc>
              <a:spcBef>
                <a:spcPts val="0"/>
              </a:spcBef>
              <a:spcAft>
                <a:spcPts val="0"/>
              </a:spcAft>
              <a:buSzPts val="3000"/>
              <a:buNone/>
              <a:defRPr sz="5600">
                <a:solidFill>
                  <a:schemeClr val="lt1"/>
                </a:solidFill>
              </a:defRPr>
            </a:lvl4pPr>
            <a:lvl5pPr lvl="4" rtl="0" algn="l">
              <a:lnSpc>
                <a:spcPct val="100000"/>
              </a:lnSpc>
              <a:spcBef>
                <a:spcPts val="0"/>
              </a:spcBef>
              <a:spcAft>
                <a:spcPts val="0"/>
              </a:spcAft>
              <a:buSzPts val="3000"/>
              <a:buNone/>
              <a:defRPr sz="5600">
                <a:solidFill>
                  <a:schemeClr val="lt1"/>
                </a:solidFill>
              </a:defRPr>
            </a:lvl5pPr>
            <a:lvl6pPr lvl="5" rtl="0" algn="l">
              <a:lnSpc>
                <a:spcPct val="100000"/>
              </a:lnSpc>
              <a:spcBef>
                <a:spcPts val="0"/>
              </a:spcBef>
              <a:spcAft>
                <a:spcPts val="0"/>
              </a:spcAft>
              <a:buSzPts val="3000"/>
              <a:buNone/>
              <a:defRPr sz="5600">
                <a:solidFill>
                  <a:schemeClr val="lt1"/>
                </a:solidFill>
              </a:defRPr>
            </a:lvl6pPr>
            <a:lvl7pPr lvl="6" rtl="0" algn="l">
              <a:lnSpc>
                <a:spcPct val="100000"/>
              </a:lnSpc>
              <a:spcBef>
                <a:spcPts val="0"/>
              </a:spcBef>
              <a:spcAft>
                <a:spcPts val="0"/>
              </a:spcAft>
              <a:buSzPts val="3000"/>
              <a:buNone/>
              <a:defRPr sz="5600">
                <a:solidFill>
                  <a:schemeClr val="lt1"/>
                </a:solidFill>
              </a:defRPr>
            </a:lvl7pPr>
            <a:lvl8pPr lvl="7" rtl="0" algn="l">
              <a:lnSpc>
                <a:spcPct val="100000"/>
              </a:lnSpc>
              <a:spcBef>
                <a:spcPts val="0"/>
              </a:spcBef>
              <a:spcAft>
                <a:spcPts val="0"/>
              </a:spcAft>
              <a:buSzPts val="3000"/>
              <a:buNone/>
              <a:defRPr sz="5600">
                <a:solidFill>
                  <a:schemeClr val="lt1"/>
                </a:solidFill>
              </a:defRPr>
            </a:lvl8pPr>
            <a:lvl9pPr lvl="8" rtl="0" algn="l">
              <a:lnSpc>
                <a:spcPct val="100000"/>
              </a:lnSpc>
              <a:spcBef>
                <a:spcPts val="0"/>
              </a:spcBef>
              <a:spcAft>
                <a:spcPts val="0"/>
              </a:spcAft>
              <a:buSzPts val="3000"/>
              <a:buNone/>
              <a:defRPr sz="5600">
                <a:solidFill>
                  <a:schemeClr val="lt1"/>
                </a:solidFill>
              </a:defRPr>
            </a:lvl9pPr>
          </a:lstStyle>
          <a:p/>
        </p:txBody>
      </p:sp>
      <p:sp>
        <p:nvSpPr>
          <p:cNvPr id="87" name="Google Shape;87;p20"/>
          <p:cNvSpPr txBox="1"/>
          <p:nvPr>
            <p:ph idx="12" type="sldNum"/>
          </p:nvPr>
        </p:nvSpPr>
        <p:spPr>
          <a:xfrm>
            <a:off x="8409800" y="4714300"/>
            <a:ext cx="548700" cy="188100"/>
          </a:xfrm>
          <a:prstGeom prst="rect">
            <a:avLst/>
          </a:prstGeom>
          <a:noFill/>
          <a:ln>
            <a:noFill/>
          </a:ln>
        </p:spPr>
        <p:txBody>
          <a:bodyPr anchorCtr="0" anchor="t" bIns="91425" lIns="91425" spcFirstLastPara="1" rIns="91425" wrap="square" tIns="91425">
            <a:normAutofit fontScale="25000" lnSpcReduction="20000"/>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3200"/>
              <a:buNone/>
              <a:defRPr sz="3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pic>
        <p:nvPicPr>
          <p:cNvPr id="17" name="Google Shape;17;p3"/>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 Main">
  <p:cSld name="TITLE_AND_BODY_2">
    <p:spTree>
      <p:nvGrpSpPr>
        <p:cNvPr id="88" name="Shape 88"/>
        <p:cNvGrpSpPr/>
        <p:nvPr/>
      </p:nvGrpSpPr>
      <p:grpSpPr>
        <a:xfrm>
          <a:off x="0" y="0"/>
          <a:ext cx="0" cy="0"/>
          <a:chOff x="0" y="0"/>
          <a:chExt cx="0" cy="0"/>
        </a:xfrm>
      </p:grpSpPr>
      <p:sp>
        <p:nvSpPr>
          <p:cNvPr id="89" name="Google Shape;89;p21"/>
          <p:cNvSpPr txBox="1"/>
          <p:nvPr>
            <p:ph type="title"/>
          </p:nvPr>
        </p:nvSpPr>
        <p:spPr>
          <a:xfrm>
            <a:off x="369000" y="336988"/>
            <a:ext cx="8406000" cy="588600"/>
          </a:xfrm>
          <a:prstGeom prst="rect">
            <a:avLst/>
          </a:prstGeom>
        </p:spPr>
        <p:txBody>
          <a:bodyPr anchorCtr="0" anchor="t" bIns="0" lIns="0" spcFirstLastPara="1" rIns="0" wrap="square" tIns="0">
            <a:noAutofit/>
          </a:bodyPr>
          <a:lstStyle>
            <a:lvl1pPr lvl="0" rtl="0">
              <a:spcBef>
                <a:spcPts val="0"/>
              </a:spcBef>
              <a:spcAft>
                <a:spcPts val="0"/>
              </a:spcAft>
              <a:buSzPts val="2800"/>
              <a:buNone/>
              <a:defRPr sz="2800"/>
            </a:lvl1pPr>
            <a:lvl2pPr lvl="1" rtl="0">
              <a:spcBef>
                <a:spcPts val="0"/>
              </a:spcBef>
              <a:spcAft>
                <a:spcPts val="0"/>
              </a:spcAft>
              <a:buSzPts val="2800"/>
              <a:buFont typeface="Bitter"/>
              <a:buNone/>
              <a:defRPr b="1">
                <a:latin typeface="Bitter"/>
                <a:ea typeface="Bitter"/>
                <a:cs typeface="Bitter"/>
                <a:sym typeface="Bitter"/>
              </a:defRPr>
            </a:lvl2pPr>
            <a:lvl3pPr lvl="2" rtl="0">
              <a:spcBef>
                <a:spcPts val="0"/>
              </a:spcBef>
              <a:spcAft>
                <a:spcPts val="0"/>
              </a:spcAft>
              <a:buSzPts val="2800"/>
              <a:buFont typeface="Bitter"/>
              <a:buNone/>
              <a:defRPr b="1">
                <a:latin typeface="Bitter"/>
                <a:ea typeface="Bitter"/>
                <a:cs typeface="Bitter"/>
                <a:sym typeface="Bitter"/>
              </a:defRPr>
            </a:lvl3pPr>
            <a:lvl4pPr lvl="3" rtl="0">
              <a:spcBef>
                <a:spcPts val="0"/>
              </a:spcBef>
              <a:spcAft>
                <a:spcPts val="0"/>
              </a:spcAft>
              <a:buSzPts val="2800"/>
              <a:buFont typeface="Bitter"/>
              <a:buNone/>
              <a:defRPr b="1">
                <a:latin typeface="Bitter"/>
                <a:ea typeface="Bitter"/>
                <a:cs typeface="Bitter"/>
                <a:sym typeface="Bitter"/>
              </a:defRPr>
            </a:lvl4pPr>
            <a:lvl5pPr lvl="4" rtl="0">
              <a:spcBef>
                <a:spcPts val="0"/>
              </a:spcBef>
              <a:spcAft>
                <a:spcPts val="0"/>
              </a:spcAft>
              <a:buSzPts val="2800"/>
              <a:buFont typeface="Bitter"/>
              <a:buNone/>
              <a:defRPr b="1">
                <a:latin typeface="Bitter"/>
                <a:ea typeface="Bitter"/>
                <a:cs typeface="Bitter"/>
                <a:sym typeface="Bitter"/>
              </a:defRPr>
            </a:lvl5pPr>
            <a:lvl6pPr lvl="5" rtl="0">
              <a:spcBef>
                <a:spcPts val="0"/>
              </a:spcBef>
              <a:spcAft>
                <a:spcPts val="0"/>
              </a:spcAft>
              <a:buSzPts val="2800"/>
              <a:buFont typeface="Bitter"/>
              <a:buNone/>
              <a:defRPr b="1">
                <a:latin typeface="Bitter"/>
                <a:ea typeface="Bitter"/>
                <a:cs typeface="Bitter"/>
                <a:sym typeface="Bitter"/>
              </a:defRPr>
            </a:lvl6pPr>
            <a:lvl7pPr lvl="6" rtl="0">
              <a:spcBef>
                <a:spcPts val="0"/>
              </a:spcBef>
              <a:spcAft>
                <a:spcPts val="0"/>
              </a:spcAft>
              <a:buSzPts val="2800"/>
              <a:buFont typeface="Bitter"/>
              <a:buNone/>
              <a:defRPr b="1">
                <a:latin typeface="Bitter"/>
                <a:ea typeface="Bitter"/>
                <a:cs typeface="Bitter"/>
                <a:sym typeface="Bitter"/>
              </a:defRPr>
            </a:lvl7pPr>
            <a:lvl8pPr lvl="7" rtl="0">
              <a:spcBef>
                <a:spcPts val="0"/>
              </a:spcBef>
              <a:spcAft>
                <a:spcPts val="0"/>
              </a:spcAft>
              <a:buSzPts val="2800"/>
              <a:buFont typeface="Bitter"/>
              <a:buNone/>
              <a:defRPr b="1">
                <a:latin typeface="Bitter"/>
                <a:ea typeface="Bitter"/>
                <a:cs typeface="Bitter"/>
                <a:sym typeface="Bitter"/>
              </a:defRPr>
            </a:lvl8pPr>
            <a:lvl9pPr lvl="8" rtl="0">
              <a:spcBef>
                <a:spcPts val="0"/>
              </a:spcBef>
              <a:spcAft>
                <a:spcPts val="0"/>
              </a:spcAft>
              <a:buSzPts val="2800"/>
              <a:buFont typeface="Bitter"/>
              <a:buNone/>
              <a:defRPr b="1">
                <a:latin typeface="Bitter"/>
                <a:ea typeface="Bitter"/>
                <a:cs typeface="Bitter"/>
                <a:sym typeface="Bitter"/>
              </a:defRPr>
            </a:lvl9pPr>
          </a:lstStyle>
          <a:p/>
        </p:txBody>
      </p:sp>
      <p:sp>
        <p:nvSpPr>
          <p:cNvPr id="90" name="Google Shape;90;p21"/>
          <p:cNvSpPr txBox="1"/>
          <p:nvPr>
            <p:ph idx="1" type="subTitle"/>
          </p:nvPr>
        </p:nvSpPr>
        <p:spPr>
          <a:xfrm>
            <a:off x="374450" y="884913"/>
            <a:ext cx="84060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Inter SemiBold"/>
              <a:buNone/>
              <a:defRPr>
                <a:latin typeface="Inter SemiBold"/>
                <a:ea typeface="Inter SemiBold"/>
                <a:cs typeface="Inter SemiBold"/>
                <a:sym typeface="Inter SemiBold"/>
              </a:defRPr>
            </a:lvl1pPr>
            <a:lvl2pPr lvl="1" rtl="0">
              <a:spcBef>
                <a:spcPts val="0"/>
              </a:spcBef>
              <a:spcAft>
                <a:spcPts val="0"/>
              </a:spcAft>
              <a:buSzPts val="1600"/>
              <a:buFont typeface="Inter SemiBold"/>
              <a:buNone/>
              <a:defRPr sz="1600">
                <a:latin typeface="Inter SemiBold"/>
                <a:ea typeface="Inter SemiBold"/>
                <a:cs typeface="Inter SemiBold"/>
                <a:sym typeface="Inter SemiBold"/>
              </a:defRPr>
            </a:lvl2pPr>
            <a:lvl3pPr lvl="2" rtl="0">
              <a:spcBef>
                <a:spcPts val="0"/>
              </a:spcBef>
              <a:spcAft>
                <a:spcPts val="0"/>
              </a:spcAft>
              <a:buSzPts val="1600"/>
              <a:buFont typeface="Inter SemiBold"/>
              <a:buNone/>
              <a:defRPr sz="1600">
                <a:latin typeface="Inter SemiBold"/>
                <a:ea typeface="Inter SemiBold"/>
                <a:cs typeface="Inter SemiBold"/>
                <a:sym typeface="Inter SemiBold"/>
              </a:defRPr>
            </a:lvl3pPr>
            <a:lvl4pPr lvl="3" rtl="0">
              <a:spcBef>
                <a:spcPts val="0"/>
              </a:spcBef>
              <a:spcAft>
                <a:spcPts val="0"/>
              </a:spcAft>
              <a:buSzPts val="1600"/>
              <a:buFont typeface="Inter SemiBold"/>
              <a:buNone/>
              <a:defRPr sz="1600">
                <a:latin typeface="Inter SemiBold"/>
                <a:ea typeface="Inter SemiBold"/>
                <a:cs typeface="Inter SemiBold"/>
                <a:sym typeface="Inter SemiBold"/>
              </a:defRPr>
            </a:lvl4pPr>
            <a:lvl5pPr lvl="4" rtl="0">
              <a:spcBef>
                <a:spcPts val="0"/>
              </a:spcBef>
              <a:spcAft>
                <a:spcPts val="0"/>
              </a:spcAft>
              <a:buSzPts val="1600"/>
              <a:buFont typeface="Inter SemiBold"/>
              <a:buNone/>
              <a:defRPr sz="1600">
                <a:latin typeface="Inter SemiBold"/>
                <a:ea typeface="Inter SemiBold"/>
                <a:cs typeface="Inter SemiBold"/>
                <a:sym typeface="Inter SemiBold"/>
              </a:defRPr>
            </a:lvl5pPr>
            <a:lvl6pPr lvl="5" rtl="0">
              <a:spcBef>
                <a:spcPts val="0"/>
              </a:spcBef>
              <a:spcAft>
                <a:spcPts val="0"/>
              </a:spcAft>
              <a:buSzPts val="1600"/>
              <a:buFont typeface="Inter SemiBold"/>
              <a:buNone/>
              <a:defRPr sz="1600">
                <a:latin typeface="Inter SemiBold"/>
                <a:ea typeface="Inter SemiBold"/>
                <a:cs typeface="Inter SemiBold"/>
                <a:sym typeface="Inter SemiBold"/>
              </a:defRPr>
            </a:lvl6pPr>
            <a:lvl7pPr lvl="6" rtl="0">
              <a:spcBef>
                <a:spcPts val="0"/>
              </a:spcBef>
              <a:spcAft>
                <a:spcPts val="0"/>
              </a:spcAft>
              <a:buSzPts val="1600"/>
              <a:buFont typeface="Inter SemiBold"/>
              <a:buNone/>
              <a:defRPr sz="1600">
                <a:latin typeface="Inter SemiBold"/>
                <a:ea typeface="Inter SemiBold"/>
                <a:cs typeface="Inter SemiBold"/>
                <a:sym typeface="Inter SemiBold"/>
              </a:defRPr>
            </a:lvl7pPr>
            <a:lvl8pPr lvl="7" rtl="0">
              <a:spcBef>
                <a:spcPts val="0"/>
              </a:spcBef>
              <a:spcAft>
                <a:spcPts val="0"/>
              </a:spcAft>
              <a:buSzPts val="1600"/>
              <a:buFont typeface="Inter SemiBold"/>
              <a:buNone/>
              <a:defRPr sz="1600">
                <a:latin typeface="Inter SemiBold"/>
                <a:ea typeface="Inter SemiBold"/>
                <a:cs typeface="Inter SemiBold"/>
                <a:sym typeface="Inter SemiBold"/>
              </a:defRPr>
            </a:lvl8pPr>
            <a:lvl9pPr lvl="8" rtl="0">
              <a:spcBef>
                <a:spcPts val="0"/>
              </a:spcBef>
              <a:spcAft>
                <a:spcPts val="0"/>
              </a:spcAft>
              <a:buSzPts val="1600"/>
              <a:buFont typeface="Inter SemiBold"/>
              <a:buNone/>
              <a:defRPr sz="1600">
                <a:latin typeface="Inter SemiBold"/>
                <a:ea typeface="Inter SemiBold"/>
                <a:cs typeface="Inter SemiBold"/>
                <a:sym typeface="Inter SemiBold"/>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18" name="Shape 18"/>
        <p:cNvGrpSpPr/>
        <p:nvPr/>
      </p:nvGrpSpPr>
      <p:grpSpPr>
        <a:xfrm>
          <a:off x="0" y="0"/>
          <a:ext cx="0" cy="0"/>
          <a:chOff x="0" y="0"/>
          <a:chExt cx="0" cy="0"/>
        </a:xfrm>
      </p:grpSpPr>
      <p:sp>
        <p:nvSpPr>
          <p:cNvPr id="19" name="Google Shape;19;p4"/>
          <p:cNvSpPr txBox="1"/>
          <p:nvPr>
            <p:ph type="ctrTitle"/>
          </p:nvPr>
        </p:nvSpPr>
        <p:spPr>
          <a:xfrm>
            <a:off x="369000" y="1289125"/>
            <a:ext cx="4077300" cy="20073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20" name="Google Shape;20;p4"/>
          <p:cNvSpPr txBox="1"/>
          <p:nvPr>
            <p:ph idx="1" type="subTitle"/>
          </p:nvPr>
        </p:nvSpPr>
        <p:spPr>
          <a:xfrm>
            <a:off x="369000" y="3476925"/>
            <a:ext cx="4077300" cy="792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000000"/>
              </a:buClr>
              <a:buSzPts val="2000"/>
              <a:buFont typeface="Inter SemiBold"/>
              <a:buNone/>
              <a:defRPr sz="2000">
                <a:solidFill>
                  <a:srgbClr val="000000"/>
                </a:solidFill>
                <a:latin typeface="Inter SemiBold"/>
                <a:ea typeface="Inter SemiBold"/>
                <a:cs typeface="Inter SemiBold"/>
                <a:sym typeface="Inter SemiBold"/>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2" name="Google Shape;22;p4"/>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23" name="Shape 23"/>
        <p:cNvGrpSpPr/>
        <p:nvPr/>
      </p:nvGrpSpPr>
      <p:grpSpPr>
        <a:xfrm>
          <a:off x="0" y="0"/>
          <a:ext cx="0" cy="0"/>
          <a:chOff x="0" y="0"/>
          <a:chExt cx="0" cy="0"/>
        </a:xfrm>
      </p:grpSpPr>
      <p:sp>
        <p:nvSpPr>
          <p:cNvPr id="24" name="Google Shape;24;p5"/>
          <p:cNvSpPr txBox="1"/>
          <p:nvPr>
            <p:ph type="ctrTitle"/>
          </p:nvPr>
        </p:nvSpPr>
        <p:spPr>
          <a:xfrm>
            <a:off x="369000" y="1289125"/>
            <a:ext cx="4077300" cy="30999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None/>
              <a:defRPr sz="3200">
                <a:solidFill>
                  <a:srgbClr val="000000"/>
                </a:solidFill>
              </a:defRPr>
            </a:lvl1pPr>
            <a:lvl2pPr lvl="1" rtl="0" algn="ctr">
              <a:spcBef>
                <a:spcPts val="0"/>
              </a:spcBef>
              <a:spcAft>
                <a:spcPts val="0"/>
              </a:spcAft>
              <a:buSzPts val="3200"/>
              <a:buNone/>
              <a:defRPr sz="3200"/>
            </a:lvl2pPr>
            <a:lvl3pPr lvl="2" rtl="0" algn="ctr">
              <a:spcBef>
                <a:spcPts val="0"/>
              </a:spcBef>
              <a:spcAft>
                <a:spcPts val="0"/>
              </a:spcAft>
              <a:buSzPts val="3200"/>
              <a:buNone/>
              <a:defRPr sz="3200"/>
            </a:lvl3pPr>
            <a:lvl4pPr lvl="3" rtl="0" algn="ctr">
              <a:spcBef>
                <a:spcPts val="0"/>
              </a:spcBef>
              <a:spcAft>
                <a:spcPts val="0"/>
              </a:spcAft>
              <a:buSzPts val="3200"/>
              <a:buNone/>
              <a:defRPr sz="3200"/>
            </a:lvl4pPr>
            <a:lvl5pPr lvl="4" rtl="0" algn="ctr">
              <a:spcBef>
                <a:spcPts val="0"/>
              </a:spcBef>
              <a:spcAft>
                <a:spcPts val="0"/>
              </a:spcAft>
              <a:buSzPts val="3200"/>
              <a:buNone/>
              <a:defRPr sz="3200"/>
            </a:lvl5pPr>
            <a:lvl6pPr lvl="5" rtl="0" algn="ctr">
              <a:spcBef>
                <a:spcPts val="0"/>
              </a:spcBef>
              <a:spcAft>
                <a:spcPts val="0"/>
              </a:spcAft>
              <a:buSzPts val="3200"/>
              <a:buNone/>
              <a:defRPr sz="3200"/>
            </a:lvl6pPr>
            <a:lvl7pPr lvl="6" rtl="0" algn="ctr">
              <a:spcBef>
                <a:spcPts val="0"/>
              </a:spcBef>
              <a:spcAft>
                <a:spcPts val="0"/>
              </a:spcAft>
              <a:buSzPts val="3200"/>
              <a:buNone/>
              <a:defRPr sz="3200"/>
            </a:lvl7pPr>
            <a:lvl8pPr lvl="7" rtl="0" algn="ctr">
              <a:spcBef>
                <a:spcPts val="0"/>
              </a:spcBef>
              <a:spcAft>
                <a:spcPts val="0"/>
              </a:spcAft>
              <a:buSzPts val="3200"/>
              <a:buNone/>
              <a:defRPr sz="3200"/>
            </a:lvl8pPr>
            <a:lvl9pPr lvl="8" rtl="0" algn="ctr">
              <a:spcBef>
                <a:spcPts val="0"/>
              </a:spcBef>
              <a:spcAft>
                <a:spcPts val="0"/>
              </a:spcAft>
              <a:buSzPts val="3200"/>
              <a:buNone/>
              <a:defRPr sz="3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6" name="Google Shape;26;p5"/>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27" name="Shape 27"/>
        <p:cNvGrpSpPr/>
        <p:nvPr/>
      </p:nvGrpSpPr>
      <p:grpSpPr>
        <a:xfrm>
          <a:off x="0" y="0"/>
          <a:ext cx="0" cy="0"/>
          <a:chOff x="0" y="0"/>
          <a:chExt cx="0" cy="0"/>
        </a:xfrm>
      </p:grpSpPr>
      <p:sp>
        <p:nvSpPr>
          <p:cNvPr id="28" name="Google Shape;28;p6"/>
          <p:cNvSpPr txBox="1"/>
          <p:nvPr>
            <p:ph type="title"/>
          </p:nvPr>
        </p:nvSpPr>
        <p:spPr>
          <a:xfrm>
            <a:off x="4938300" y="365700"/>
            <a:ext cx="3836700" cy="3716700"/>
          </a:xfrm>
          <a:prstGeom prst="rect">
            <a:avLst/>
          </a:prstGeom>
        </p:spPr>
        <p:txBody>
          <a:bodyPr anchorCtr="0" anchor="b"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atin typeface="Inter"/>
                <a:ea typeface="Inter"/>
                <a:cs typeface="Inter"/>
                <a:sym typeface="Inter"/>
              </a:defRPr>
            </a:lvl2pPr>
            <a:lvl3pPr lvl="2" rtl="0">
              <a:spcBef>
                <a:spcPts val="0"/>
              </a:spcBef>
              <a:spcAft>
                <a:spcPts val="0"/>
              </a:spcAft>
              <a:buSzPts val="2800"/>
              <a:buNone/>
              <a:defRPr>
                <a:latin typeface="Inter"/>
                <a:ea typeface="Inter"/>
                <a:cs typeface="Inter"/>
                <a:sym typeface="Inter"/>
              </a:defRPr>
            </a:lvl3pPr>
            <a:lvl4pPr lvl="3" rtl="0">
              <a:spcBef>
                <a:spcPts val="0"/>
              </a:spcBef>
              <a:spcAft>
                <a:spcPts val="0"/>
              </a:spcAft>
              <a:buSzPts val="2800"/>
              <a:buNone/>
              <a:defRPr>
                <a:latin typeface="Inter"/>
                <a:ea typeface="Inter"/>
                <a:cs typeface="Inter"/>
                <a:sym typeface="Inter"/>
              </a:defRPr>
            </a:lvl4pPr>
            <a:lvl5pPr lvl="4" rtl="0">
              <a:spcBef>
                <a:spcPts val="0"/>
              </a:spcBef>
              <a:spcAft>
                <a:spcPts val="0"/>
              </a:spcAft>
              <a:buSzPts val="2800"/>
              <a:buNone/>
              <a:defRPr>
                <a:latin typeface="Inter"/>
                <a:ea typeface="Inter"/>
                <a:cs typeface="Inter"/>
                <a:sym typeface="Inter"/>
              </a:defRPr>
            </a:lvl5pPr>
            <a:lvl6pPr lvl="5" rtl="0">
              <a:spcBef>
                <a:spcPts val="0"/>
              </a:spcBef>
              <a:spcAft>
                <a:spcPts val="0"/>
              </a:spcAft>
              <a:buSzPts val="2800"/>
              <a:buNone/>
              <a:defRPr>
                <a:latin typeface="Inter"/>
                <a:ea typeface="Inter"/>
                <a:cs typeface="Inter"/>
                <a:sym typeface="Inter"/>
              </a:defRPr>
            </a:lvl6pPr>
            <a:lvl7pPr lvl="6" rtl="0">
              <a:spcBef>
                <a:spcPts val="0"/>
              </a:spcBef>
              <a:spcAft>
                <a:spcPts val="0"/>
              </a:spcAft>
              <a:buSzPts val="2800"/>
              <a:buNone/>
              <a:defRPr>
                <a:latin typeface="Inter"/>
                <a:ea typeface="Inter"/>
                <a:cs typeface="Inter"/>
                <a:sym typeface="Inter"/>
              </a:defRPr>
            </a:lvl7pPr>
            <a:lvl8pPr lvl="7" rtl="0">
              <a:spcBef>
                <a:spcPts val="0"/>
              </a:spcBef>
              <a:spcAft>
                <a:spcPts val="0"/>
              </a:spcAft>
              <a:buSzPts val="2800"/>
              <a:buNone/>
              <a:defRPr>
                <a:latin typeface="Inter"/>
                <a:ea typeface="Inter"/>
                <a:cs typeface="Inter"/>
                <a:sym typeface="Inter"/>
              </a:defRPr>
            </a:lvl8pPr>
            <a:lvl9pPr lvl="8" rtl="0">
              <a:spcBef>
                <a:spcPts val="0"/>
              </a:spcBef>
              <a:spcAft>
                <a:spcPts val="0"/>
              </a:spcAft>
              <a:buSzPts val="2800"/>
              <a:buNone/>
              <a:defRPr>
                <a:latin typeface="Inter"/>
                <a:ea typeface="Inter"/>
                <a:cs typeface="Inter"/>
                <a:sym typeface="Inter"/>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sz="700"/>
          </a:p>
        </p:txBody>
      </p:sp>
      <p:sp>
        <p:nvSpPr>
          <p:cNvPr id="30" name="Google Shape;30;p6"/>
          <p:cNvSpPr txBox="1"/>
          <p:nvPr>
            <p:ph idx="1" type="subTitle"/>
          </p:nvPr>
        </p:nvSpPr>
        <p:spPr>
          <a:xfrm>
            <a:off x="4938300" y="4351200"/>
            <a:ext cx="38367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
          <p:cNvSpPr txBox="1"/>
          <p:nvPr>
            <p:ph type="title"/>
          </p:nvPr>
        </p:nvSpPr>
        <p:spPr>
          <a:xfrm>
            <a:off x="369000" y="2150850"/>
            <a:ext cx="84060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34" name="Shape 34"/>
        <p:cNvGrpSpPr/>
        <p:nvPr/>
      </p:nvGrpSpPr>
      <p:grpSpPr>
        <a:xfrm>
          <a:off x="0" y="0"/>
          <a:ext cx="0" cy="0"/>
          <a:chOff x="0" y="0"/>
          <a:chExt cx="0" cy="0"/>
        </a:xfrm>
      </p:grpSpPr>
      <p:sp>
        <p:nvSpPr>
          <p:cNvPr id="35" name="Google Shape;35;p8"/>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8"/>
          <p:cNvSpPr txBox="1"/>
          <p:nvPr>
            <p:ph idx="1" type="body"/>
          </p:nvPr>
        </p:nvSpPr>
        <p:spPr>
          <a:xfrm>
            <a:off x="369000" y="13614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8"/>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9" name="Shape 39"/>
        <p:cNvGrpSpPr/>
        <p:nvPr/>
      </p:nvGrpSpPr>
      <p:grpSpPr>
        <a:xfrm>
          <a:off x="0" y="0"/>
          <a:ext cx="0" cy="0"/>
          <a:chOff x="0" y="0"/>
          <a:chExt cx="0" cy="0"/>
        </a:xfrm>
      </p:grpSpPr>
      <p:sp>
        <p:nvSpPr>
          <p:cNvPr id="40" name="Google Shape;40;p9"/>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1" name="Google Shape;41;p9"/>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10"/>
          <p:cNvSpPr txBox="1"/>
          <p:nvPr>
            <p:ph idx="1" type="body"/>
          </p:nvPr>
        </p:nvSpPr>
        <p:spPr>
          <a:xfrm>
            <a:off x="374450" y="1361400"/>
            <a:ext cx="39999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5" name="Google Shape;45;p10"/>
          <p:cNvSpPr txBox="1"/>
          <p:nvPr>
            <p:ph idx="2" type="body"/>
          </p:nvPr>
        </p:nvSpPr>
        <p:spPr>
          <a:xfrm>
            <a:off x="4800925" y="1361400"/>
            <a:ext cx="3999900" cy="3416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46" name="Google Shape;46;p10"/>
          <p:cNvSpPr txBox="1"/>
          <p:nvPr>
            <p:ph type="title"/>
          </p:nvPr>
        </p:nvSpPr>
        <p:spPr>
          <a:xfrm>
            <a:off x="369000" y="365700"/>
            <a:ext cx="8463300" cy="572700"/>
          </a:xfrm>
          <a:prstGeom prst="rect">
            <a:avLst/>
          </a:prstGeom>
        </p:spPr>
        <p:txBody>
          <a:bodyPr anchorCtr="0" anchor="t" bIns="0" lIns="0" spcFirstLastPara="1" rIns="0" wrap="square" tIns="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10"/>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Inter SemiBold"/>
              <a:buNone/>
              <a:defRPr sz="1600">
                <a:solidFill>
                  <a:srgbClr val="000000"/>
                </a:solidFill>
                <a:latin typeface="Inter SemiBold"/>
                <a:ea typeface="Inter SemiBold"/>
                <a:cs typeface="Inter SemiBold"/>
                <a:sym typeface="Inter Semi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2800"/>
              <a:buFont typeface="Bitter"/>
              <a:buNone/>
              <a:defRPr b="1" sz="2800">
                <a:solidFill>
                  <a:schemeClr val="dk1"/>
                </a:solidFill>
                <a:latin typeface="Bitter"/>
                <a:ea typeface="Bitter"/>
                <a:cs typeface="Bitter"/>
                <a:sym typeface="Bit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69000" y="1361400"/>
            <a:ext cx="8406000" cy="3416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04800" lvl="1" marL="914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en"/>
              <a:t>‹#›</a:t>
            </a:fld>
            <a:endParaRPr sz="700"/>
          </a:p>
        </p:txBody>
      </p:sp>
      <p:sp>
        <p:nvSpPr>
          <p:cNvPr id="9" name="Google Shape;9;p1"/>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en" sz="600" u="none" cap="none" strike="noStrike">
                <a:solidFill>
                  <a:srgbClr val="999999"/>
                </a:solidFill>
                <a:latin typeface="Inter"/>
                <a:ea typeface="Inter"/>
                <a:cs typeface="Inter"/>
                <a:sym typeface="Inter"/>
              </a:rPr>
              <a:t>© </a:t>
            </a:r>
            <a:r>
              <a:rPr lang="en" sz="600">
                <a:solidFill>
                  <a:srgbClr val="999999"/>
                </a:solidFill>
                <a:latin typeface="Inter"/>
                <a:ea typeface="Inter"/>
                <a:cs typeface="Inter"/>
                <a:sym typeface="Inter"/>
              </a:rPr>
              <a:t>2023 </a:t>
            </a:r>
            <a:r>
              <a:rPr i="0" lang="en" sz="600" u="none" cap="none" strike="noStrike">
                <a:solidFill>
                  <a:srgbClr val="999999"/>
                </a:solidFill>
                <a:latin typeface="Inter"/>
                <a:ea typeface="Inter"/>
                <a:cs typeface="Inter"/>
                <a:sym typeface="Inter"/>
              </a:rPr>
              <a:t>Thought</a:t>
            </a:r>
            <a:r>
              <a:rPr lang="en" sz="600">
                <a:solidFill>
                  <a:srgbClr val="999999"/>
                </a:solidFill>
                <a:latin typeface="Inter"/>
                <a:ea typeface="Inter"/>
                <a:cs typeface="Inter"/>
                <a:sym typeface="Inter"/>
              </a:rPr>
              <a:t>w</a:t>
            </a:r>
            <a:r>
              <a:rPr i="0" lang="en" sz="600" u="none" cap="none" strike="noStrike">
                <a:solidFill>
                  <a:srgbClr val="999999"/>
                </a:solidFill>
                <a:latin typeface="Inter"/>
                <a:ea typeface="Inter"/>
                <a:cs typeface="Inter"/>
                <a:sym typeface="Inter"/>
              </a:rPr>
              <a:t>orks   </a:t>
            </a:r>
            <a:endParaRPr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dlg.mit.edu/"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4.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hyperlink" Target="https://www.oreilly.com/library/view/practical-data-privacy/9781098129453/"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hyperlink" Target="https://github.com/twlabs/model-drift-workshop-NL" TargetMode="Externa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2"/>
          <p:cNvSpPr/>
          <p:nvPr/>
        </p:nvSpPr>
        <p:spPr>
          <a:xfrm>
            <a:off x="0" y="-3720"/>
            <a:ext cx="9144000" cy="2575500"/>
          </a:xfrm>
          <a:prstGeom prst="rect">
            <a:avLst/>
          </a:prstGeom>
          <a:solidFill>
            <a:schemeClr val="accent1"/>
          </a:solidFill>
          <a:ln>
            <a:noFill/>
          </a:ln>
        </p:spPr>
        <p:txBody>
          <a:bodyPr anchorCtr="0" anchor="ctr" bIns="73150" lIns="73150" spcFirstLastPara="1" rIns="73150" wrap="square" tIns="73150">
            <a:noAutofit/>
          </a:bodyPr>
          <a:lstStyle/>
          <a:p>
            <a:pPr indent="0" lvl="0" marL="0" rtl="0" algn="l">
              <a:spcBef>
                <a:spcPts val="0"/>
              </a:spcBef>
              <a:spcAft>
                <a:spcPts val="0"/>
              </a:spcAft>
              <a:buNone/>
            </a:pPr>
            <a:r>
              <a:t/>
            </a:r>
            <a:endParaRPr/>
          </a:p>
        </p:txBody>
      </p:sp>
      <p:sp>
        <p:nvSpPr>
          <p:cNvPr id="96" name="Google Shape;96;p22"/>
          <p:cNvSpPr txBox="1"/>
          <p:nvPr/>
        </p:nvSpPr>
        <p:spPr>
          <a:xfrm>
            <a:off x="471849" y="3552500"/>
            <a:ext cx="8270100" cy="11745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lang="en" sz="3300">
                <a:solidFill>
                  <a:schemeClr val="accent4"/>
                </a:solidFill>
                <a:highlight>
                  <a:srgbClr val="FFFFFF"/>
                </a:highlight>
                <a:latin typeface="Bitter"/>
                <a:ea typeface="Bitter"/>
                <a:cs typeface="Bitter"/>
                <a:sym typeface="Bitter"/>
              </a:rPr>
              <a:t>Thoughtworks hosts: </a:t>
            </a:r>
            <a:br>
              <a:rPr b="1" lang="en" sz="3300">
                <a:solidFill>
                  <a:schemeClr val="dk1"/>
                </a:solidFill>
                <a:highlight>
                  <a:srgbClr val="FFFFFF"/>
                </a:highlight>
                <a:latin typeface="Bitter"/>
                <a:ea typeface="Bitter"/>
                <a:cs typeface="Bitter"/>
                <a:sym typeface="Bitter"/>
              </a:rPr>
            </a:br>
            <a:r>
              <a:rPr b="1" lang="en" sz="3300">
                <a:solidFill>
                  <a:schemeClr val="dk1"/>
                </a:solidFill>
                <a:highlight>
                  <a:srgbClr val="FFFFFF"/>
                </a:highlight>
                <a:latin typeface="Bitter"/>
                <a:ea typeface="Bitter"/>
                <a:cs typeface="Bitter"/>
                <a:sym typeface="Bitter"/>
              </a:rPr>
              <a:t>Federated Machine Learning with Flower: Packaging, Monitoring, Securing</a:t>
            </a:r>
            <a:endParaRPr b="1" sz="3300">
              <a:solidFill>
                <a:schemeClr val="dk1"/>
              </a:solidFill>
              <a:highlight>
                <a:srgbClr val="FFFFFF"/>
              </a:highlight>
              <a:latin typeface="Bitter"/>
              <a:ea typeface="Bitter"/>
              <a:cs typeface="Bitter"/>
              <a:sym typeface="Bitter"/>
            </a:endParaRPr>
          </a:p>
          <a:p>
            <a:pPr indent="0" lvl="0" marL="0" marR="0" rtl="0" algn="l">
              <a:lnSpc>
                <a:spcPct val="20000"/>
              </a:lnSpc>
              <a:spcBef>
                <a:spcPts val="0"/>
              </a:spcBef>
              <a:spcAft>
                <a:spcPts val="0"/>
              </a:spcAft>
              <a:buNone/>
            </a:pPr>
            <a:r>
              <a:t/>
            </a:r>
            <a:endParaRPr b="1" sz="3900">
              <a:solidFill>
                <a:schemeClr val="accent4"/>
              </a:solidFill>
              <a:highlight>
                <a:srgbClr val="FFFFFF"/>
              </a:highlight>
              <a:latin typeface="Bitter"/>
              <a:ea typeface="Bitter"/>
              <a:cs typeface="Bitter"/>
              <a:sym typeface="Bitter"/>
            </a:endParaRPr>
          </a:p>
          <a:p>
            <a:pPr indent="0" lvl="0" marL="0" rtl="0" algn="l">
              <a:spcBef>
                <a:spcPts val="0"/>
              </a:spcBef>
              <a:spcAft>
                <a:spcPts val="0"/>
              </a:spcAft>
              <a:buNone/>
            </a:pPr>
            <a:r>
              <a:rPr b="1" lang="en" sz="1700">
                <a:solidFill>
                  <a:schemeClr val="accent4"/>
                </a:solidFill>
                <a:highlight>
                  <a:schemeClr val="lt1"/>
                </a:highlight>
                <a:latin typeface="Inter"/>
                <a:ea typeface="Inter"/>
                <a:cs typeface="Inter"/>
                <a:sym typeface="Inter"/>
              </a:rPr>
              <a:t>Artiom Troyanovsky &amp; Sara Perricone</a:t>
            </a:r>
            <a:endParaRPr sz="1700">
              <a:solidFill>
                <a:schemeClr val="accent4"/>
              </a:solidFill>
              <a:highlight>
                <a:srgbClr val="FFFFFF"/>
              </a:highlight>
              <a:latin typeface="Inter"/>
              <a:ea typeface="Inter"/>
              <a:cs typeface="Inter"/>
              <a:sym typeface="Inter"/>
            </a:endParaRPr>
          </a:p>
        </p:txBody>
      </p:sp>
      <p:pic>
        <p:nvPicPr>
          <p:cNvPr id="97" name="Google Shape;97;p22"/>
          <p:cNvPicPr preferRelativeResize="0"/>
          <p:nvPr/>
        </p:nvPicPr>
        <p:blipFill>
          <a:blip r:embed="rId3">
            <a:alphaModFix/>
          </a:blip>
          <a:stretch>
            <a:fillRect/>
          </a:stretch>
        </p:blipFill>
        <p:spPr>
          <a:xfrm>
            <a:off x="7099605" y="4471468"/>
            <a:ext cx="1583820" cy="255525"/>
          </a:xfrm>
          <a:prstGeom prst="rect">
            <a:avLst/>
          </a:prstGeom>
          <a:noFill/>
          <a:ln>
            <a:noFill/>
          </a:ln>
        </p:spPr>
      </p:pic>
      <p:pic>
        <p:nvPicPr>
          <p:cNvPr id="98" name="Google Shape;98;p22"/>
          <p:cNvPicPr preferRelativeResize="0"/>
          <p:nvPr/>
        </p:nvPicPr>
        <p:blipFill>
          <a:blip r:embed="rId4">
            <a:alphaModFix/>
          </a:blip>
          <a:stretch>
            <a:fillRect/>
          </a:stretch>
        </p:blipFill>
        <p:spPr>
          <a:xfrm>
            <a:off x="0" y="-1850"/>
            <a:ext cx="9144003" cy="25717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Federated learning - </a:t>
            </a:r>
            <a:r>
              <a:rPr i="1" lang="en"/>
              <a:t>how it works</a:t>
            </a:r>
            <a:endParaRPr i="1"/>
          </a:p>
        </p:txBody>
      </p:sp>
      <p:sp>
        <p:nvSpPr>
          <p:cNvPr id="174" name="Google Shape;17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5" name="Google Shape;175;p31"/>
          <p:cNvPicPr preferRelativeResize="0"/>
          <p:nvPr/>
        </p:nvPicPr>
        <p:blipFill>
          <a:blip r:embed="rId3">
            <a:alphaModFix/>
          </a:blip>
          <a:stretch>
            <a:fillRect/>
          </a:stretch>
        </p:blipFill>
        <p:spPr>
          <a:xfrm>
            <a:off x="0" y="938400"/>
            <a:ext cx="6915425" cy="3900300"/>
          </a:xfrm>
          <a:prstGeom prst="rect">
            <a:avLst/>
          </a:prstGeom>
          <a:noFill/>
          <a:ln>
            <a:noFill/>
          </a:ln>
        </p:spPr>
      </p:pic>
      <p:sp>
        <p:nvSpPr>
          <p:cNvPr id="176" name="Google Shape;176;p31"/>
          <p:cNvSpPr txBox="1"/>
          <p:nvPr/>
        </p:nvSpPr>
        <p:spPr>
          <a:xfrm>
            <a:off x="2055825" y="4713775"/>
            <a:ext cx="492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Inter"/>
                <a:ea typeface="Inter"/>
                <a:cs typeface="Inter"/>
                <a:sym typeface="Inter"/>
              </a:rPr>
              <a:t>Image source: https://ai.googleblog.com/2017/04/federated-learning-collaborative.html</a:t>
            </a:r>
            <a:endParaRPr sz="700">
              <a:latin typeface="Inter"/>
              <a:ea typeface="Inter"/>
              <a:cs typeface="Inter"/>
              <a:sym typeface="Inter"/>
            </a:endParaRPr>
          </a:p>
        </p:txBody>
      </p:sp>
      <p:sp>
        <p:nvSpPr>
          <p:cNvPr id="177" name="Google Shape;177;p31"/>
          <p:cNvSpPr txBox="1"/>
          <p:nvPr/>
        </p:nvSpPr>
        <p:spPr>
          <a:xfrm>
            <a:off x="4461300" y="1568275"/>
            <a:ext cx="2366700" cy="19179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78" name="Google Shape;178;p31"/>
          <p:cNvSpPr txBox="1"/>
          <p:nvPr/>
        </p:nvSpPr>
        <p:spPr>
          <a:xfrm>
            <a:off x="6548850" y="566125"/>
            <a:ext cx="2472300" cy="2531400"/>
          </a:xfrm>
          <a:prstGeom prst="rect">
            <a:avLst/>
          </a:prstGeom>
          <a:noFill/>
          <a:ln>
            <a:noFill/>
          </a:ln>
        </p:spPr>
        <p:txBody>
          <a:bodyPr anchorCtr="0" anchor="t" bIns="91425" lIns="91425" spcFirstLastPara="1" rIns="91425" wrap="square" tIns="91425">
            <a:spAutoFit/>
          </a:bodyPr>
          <a:lstStyle/>
          <a:p>
            <a:pPr indent="-323850" lvl="0" marL="457200" rtl="0" algn="l">
              <a:lnSpc>
                <a:spcPct val="152727"/>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Model training on device</a:t>
            </a:r>
            <a:endParaRPr sz="1500">
              <a:solidFill>
                <a:schemeClr val="dk1"/>
              </a:solidFill>
              <a:latin typeface="Inter"/>
              <a:ea typeface="Inter"/>
              <a:cs typeface="Inter"/>
              <a:sym typeface="Inter"/>
            </a:endParaRPr>
          </a:p>
          <a:p>
            <a:pPr indent="-323850" lvl="0" marL="457200" rtl="0" algn="l">
              <a:lnSpc>
                <a:spcPct val="152727"/>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Local updates sent to the central server</a:t>
            </a:r>
            <a:endParaRPr sz="1500">
              <a:solidFill>
                <a:schemeClr val="dk1"/>
              </a:solidFill>
              <a:latin typeface="Inter"/>
              <a:ea typeface="Inter"/>
              <a:cs typeface="Inter"/>
              <a:sym typeface="Inter"/>
            </a:endParaRPr>
          </a:p>
          <a:p>
            <a:pPr indent="-323850" lvl="0" marL="457200" rtl="0" algn="l">
              <a:lnSpc>
                <a:spcPct val="152727"/>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Local updates aggregated at the central server</a:t>
            </a:r>
            <a:endParaRPr sz="1500">
              <a:solidFill>
                <a:schemeClr val="dk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Federated learning - </a:t>
            </a:r>
            <a:r>
              <a:rPr i="1" lang="en"/>
              <a:t>how it works</a:t>
            </a:r>
            <a:endParaRPr i="1"/>
          </a:p>
        </p:txBody>
      </p:sp>
      <p:sp>
        <p:nvSpPr>
          <p:cNvPr id="184" name="Google Shape;18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5" name="Google Shape;185;p32"/>
          <p:cNvPicPr preferRelativeResize="0"/>
          <p:nvPr/>
        </p:nvPicPr>
        <p:blipFill>
          <a:blip r:embed="rId3">
            <a:alphaModFix/>
          </a:blip>
          <a:stretch>
            <a:fillRect/>
          </a:stretch>
        </p:blipFill>
        <p:spPr>
          <a:xfrm>
            <a:off x="0" y="938400"/>
            <a:ext cx="6915425" cy="3900300"/>
          </a:xfrm>
          <a:prstGeom prst="rect">
            <a:avLst/>
          </a:prstGeom>
          <a:noFill/>
          <a:ln>
            <a:noFill/>
          </a:ln>
        </p:spPr>
      </p:pic>
      <p:sp>
        <p:nvSpPr>
          <p:cNvPr id="186" name="Google Shape;186;p32"/>
          <p:cNvSpPr txBox="1"/>
          <p:nvPr/>
        </p:nvSpPr>
        <p:spPr>
          <a:xfrm>
            <a:off x="2055825" y="4713775"/>
            <a:ext cx="492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Inter"/>
                <a:ea typeface="Inter"/>
                <a:cs typeface="Inter"/>
                <a:sym typeface="Inter"/>
              </a:rPr>
              <a:t>Image source: https://ai.googleblog.com/2017/04/federated-learning-collaborative.html</a:t>
            </a:r>
            <a:endParaRPr sz="700">
              <a:latin typeface="Inter"/>
              <a:ea typeface="Inter"/>
              <a:cs typeface="Inter"/>
              <a:sym typeface="Inter"/>
            </a:endParaRPr>
          </a:p>
        </p:txBody>
      </p:sp>
      <p:sp>
        <p:nvSpPr>
          <p:cNvPr id="187" name="Google Shape;187;p32"/>
          <p:cNvSpPr txBox="1"/>
          <p:nvPr/>
        </p:nvSpPr>
        <p:spPr>
          <a:xfrm>
            <a:off x="6548850" y="566125"/>
            <a:ext cx="2472300" cy="4294500"/>
          </a:xfrm>
          <a:prstGeom prst="rect">
            <a:avLst/>
          </a:prstGeom>
          <a:noFill/>
          <a:ln>
            <a:noFill/>
          </a:ln>
        </p:spPr>
        <p:txBody>
          <a:bodyPr anchorCtr="0" anchor="t" bIns="91425" lIns="91425" spcFirstLastPara="1" rIns="91425" wrap="square" tIns="91425">
            <a:spAutoFit/>
          </a:bodyPr>
          <a:lstStyle/>
          <a:p>
            <a:pPr indent="-323850" lvl="0" marL="457200" rtl="0" algn="l">
              <a:lnSpc>
                <a:spcPct val="152727"/>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M</a:t>
            </a:r>
            <a:r>
              <a:rPr lang="en" sz="1500">
                <a:solidFill>
                  <a:schemeClr val="dk1"/>
                </a:solidFill>
                <a:latin typeface="Inter"/>
                <a:ea typeface="Inter"/>
                <a:cs typeface="Inter"/>
                <a:sym typeface="Inter"/>
              </a:rPr>
              <a:t>odel training on device</a:t>
            </a:r>
            <a:endParaRPr sz="1500">
              <a:solidFill>
                <a:schemeClr val="dk1"/>
              </a:solidFill>
              <a:latin typeface="Inter"/>
              <a:ea typeface="Inter"/>
              <a:cs typeface="Inter"/>
              <a:sym typeface="Inter"/>
            </a:endParaRPr>
          </a:p>
          <a:p>
            <a:pPr indent="-323850" lvl="0" marL="457200" rtl="0" algn="l">
              <a:lnSpc>
                <a:spcPct val="152727"/>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Local updates sent to the central server</a:t>
            </a:r>
            <a:endParaRPr sz="1500">
              <a:solidFill>
                <a:schemeClr val="dk1"/>
              </a:solidFill>
              <a:latin typeface="Inter"/>
              <a:ea typeface="Inter"/>
              <a:cs typeface="Inter"/>
              <a:sym typeface="Inter"/>
            </a:endParaRPr>
          </a:p>
          <a:p>
            <a:pPr indent="-323850" lvl="0" marL="457200" rtl="0" algn="l">
              <a:lnSpc>
                <a:spcPct val="152727"/>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Local updates aggregated at the central server</a:t>
            </a:r>
            <a:endParaRPr sz="1500">
              <a:solidFill>
                <a:schemeClr val="dk1"/>
              </a:solidFill>
              <a:latin typeface="Inter"/>
              <a:ea typeface="Inter"/>
              <a:cs typeface="Inter"/>
              <a:sym typeface="Inter"/>
            </a:endParaRPr>
          </a:p>
          <a:p>
            <a:pPr indent="-323850" lvl="0" marL="457200" rtl="0" algn="l">
              <a:lnSpc>
                <a:spcPct val="152727"/>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Improved parameters b</a:t>
            </a:r>
            <a:r>
              <a:rPr lang="en" sz="1500">
                <a:solidFill>
                  <a:schemeClr val="dk1"/>
                </a:solidFill>
                <a:latin typeface="Inter"/>
                <a:ea typeface="Inter"/>
                <a:cs typeface="Inter"/>
                <a:sym typeface="Inter"/>
              </a:rPr>
              <a:t>roadcasted back to devices</a:t>
            </a:r>
            <a:br>
              <a:rPr lang="en" sz="1500">
                <a:solidFill>
                  <a:schemeClr val="dk1"/>
                </a:solidFill>
                <a:latin typeface="Inter"/>
                <a:ea typeface="Inter"/>
                <a:cs typeface="Inter"/>
                <a:sym typeface="Inter"/>
              </a:rPr>
            </a:br>
            <a:endParaRPr sz="1500">
              <a:solidFill>
                <a:schemeClr val="dk1"/>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1" name="Shape 191"/>
        <p:cNvGrpSpPr/>
        <p:nvPr/>
      </p:nvGrpSpPr>
      <p:grpSpPr>
        <a:xfrm>
          <a:off x="0" y="0"/>
          <a:ext cx="0" cy="0"/>
          <a:chOff x="0" y="0"/>
          <a:chExt cx="0" cy="0"/>
        </a:xfrm>
      </p:grpSpPr>
      <p:sp>
        <p:nvSpPr>
          <p:cNvPr id="192" name="Google Shape;192;p33"/>
          <p:cNvSpPr txBox="1"/>
          <p:nvPr>
            <p:ph type="title"/>
          </p:nvPr>
        </p:nvSpPr>
        <p:spPr>
          <a:xfrm>
            <a:off x="5017800" y="215825"/>
            <a:ext cx="37572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Advantages of Federated learning</a:t>
            </a:r>
            <a:endParaRPr/>
          </a:p>
        </p:txBody>
      </p:sp>
      <p:sp>
        <p:nvSpPr>
          <p:cNvPr id="193" name="Google Shape;193;p33"/>
          <p:cNvSpPr txBox="1"/>
          <p:nvPr>
            <p:ph idx="1" type="body"/>
          </p:nvPr>
        </p:nvSpPr>
        <p:spPr>
          <a:xfrm>
            <a:off x="4887150" y="1437600"/>
            <a:ext cx="4018500" cy="3416400"/>
          </a:xfrm>
          <a:prstGeom prst="rect">
            <a:avLst/>
          </a:prstGeom>
        </p:spPr>
        <p:txBody>
          <a:bodyPr anchorCtr="0" anchor="ctr" bIns="0" lIns="0" spcFirstLastPara="1" rIns="0" wrap="square" tIns="0">
            <a:noAutofit/>
          </a:bodyPr>
          <a:lstStyle/>
          <a:p>
            <a:pPr indent="-342900" lvl="0" marL="457200" rtl="0" algn="l">
              <a:spcBef>
                <a:spcPts val="0"/>
              </a:spcBef>
              <a:spcAft>
                <a:spcPts val="0"/>
              </a:spcAft>
              <a:buSzPts val="1800"/>
              <a:buChar char="●"/>
            </a:pPr>
            <a:r>
              <a:rPr lang="en" sz="1800"/>
              <a:t>Privacy</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Efficiency</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Scalability</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Sustainability</a:t>
            </a:r>
            <a:endParaRPr sz="1800"/>
          </a:p>
        </p:txBody>
      </p:sp>
      <p:sp>
        <p:nvSpPr>
          <p:cNvPr id="194" name="Google Shape;19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5" name="Google Shape;195;p33"/>
          <p:cNvPicPr preferRelativeResize="0"/>
          <p:nvPr/>
        </p:nvPicPr>
        <p:blipFill rotWithShape="1">
          <a:blip r:embed="rId3">
            <a:alphaModFix/>
          </a:blip>
          <a:srcRect b="0" l="33546" r="13111" t="0"/>
          <a:stretch/>
        </p:blipFill>
        <p:spPr>
          <a:xfrm>
            <a:off x="0" y="-10475"/>
            <a:ext cx="457200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4"/>
          <p:cNvSpPr txBox="1"/>
          <p:nvPr>
            <p:ph type="title"/>
          </p:nvPr>
        </p:nvSpPr>
        <p:spPr>
          <a:xfrm>
            <a:off x="369000" y="137100"/>
            <a:ext cx="3984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Challenges of Federated learning</a:t>
            </a:r>
            <a:endParaRPr/>
          </a:p>
        </p:txBody>
      </p:sp>
      <p:sp>
        <p:nvSpPr>
          <p:cNvPr id="201" name="Google Shape;201;p34"/>
          <p:cNvSpPr txBox="1"/>
          <p:nvPr>
            <p:ph idx="1" type="body"/>
          </p:nvPr>
        </p:nvSpPr>
        <p:spPr>
          <a:xfrm>
            <a:off x="288200" y="1323025"/>
            <a:ext cx="8406000" cy="3416400"/>
          </a:xfrm>
          <a:prstGeom prst="rect">
            <a:avLst/>
          </a:prstGeom>
        </p:spPr>
        <p:txBody>
          <a:bodyPr anchorCtr="0" anchor="ctr" bIns="0" lIns="0" spcFirstLastPara="1" rIns="0" wrap="square" tIns="0">
            <a:noAutofit/>
          </a:bodyPr>
          <a:lstStyle/>
          <a:p>
            <a:pPr indent="-342900" lvl="0" marL="457200" rtl="0" algn="l">
              <a:spcBef>
                <a:spcPts val="0"/>
              </a:spcBef>
              <a:spcAft>
                <a:spcPts val="0"/>
              </a:spcAft>
              <a:buSzPts val="1800"/>
              <a:buChar char="●"/>
            </a:pPr>
            <a:r>
              <a:rPr lang="en" sz="1800"/>
              <a:t>Heterogeneity</a:t>
            </a:r>
            <a:endParaRPr sz="1800"/>
          </a:p>
          <a:p>
            <a:pPr indent="0" lvl="0" marL="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Communication</a:t>
            </a:r>
            <a:endParaRPr sz="1800"/>
          </a:p>
          <a:p>
            <a:pPr indent="0" lvl="0" marL="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Security </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Monitoring</a:t>
            </a:r>
            <a:endParaRPr sz="1800"/>
          </a:p>
        </p:txBody>
      </p:sp>
      <p:sp>
        <p:nvSpPr>
          <p:cNvPr id="202" name="Google Shape;20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03" name="Google Shape;203;p34"/>
          <p:cNvPicPr preferRelativeResize="0"/>
          <p:nvPr/>
        </p:nvPicPr>
        <p:blipFill>
          <a:blip r:embed="rId3">
            <a:alphaModFix/>
          </a:blip>
          <a:stretch>
            <a:fillRect/>
          </a:stretch>
        </p:blipFill>
        <p:spPr>
          <a:xfrm>
            <a:off x="4012475" y="0"/>
            <a:ext cx="5131525" cy="51440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07" name="Shape 207"/>
        <p:cNvGrpSpPr/>
        <p:nvPr/>
      </p:nvGrpSpPr>
      <p:grpSpPr>
        <a:xfrm>
          <a:off x="0" y="0"/>
          <a:ext cx="0" cy="0"/>
          <a:chOff x="0" y="0"/>
          <a:chExt cx="0" cy="0"/>
        </a:xfrm>
      </p:grpSpPr>
      <p:sp>
        <p:nvSpPr>
          <p:cNvPr id="208" name="Google Shape;208;p3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Federated learning use cases</a:t>
            </a:r>
            <a:endParaRPr/>
          </a:p>
        </p:txBody>
      </p:sp>
      <p:sp>
        <p:nvSpPr>
          <p:cNvPr id="209" name="Google Shape;209;p35"/>
          <p:cNvSpPr txBox="1"/>
          <p:nvPr>
            <p:ph idx="1" type="body"/>
          </p:nvPr>
        </p:nvSpPr>
        <p:spPr>
          <a:xfrm>
            <a:off x="369000" y="1065700"/>
            <a:ext cx="8406000" cy="3416400"/>
          </a:xfrm>
          <a:prstGeom prst="rect">
            <a:avLst/>
          </a:prstGeom>
        </p:spPr>
        <p:txBody>
          <a:bodyPr anchorCtr="0" anchor="ctr" bIns="0" lIns="0" spcFirstLastPara="1" rIns="0" wrap="square" tIns="0">
            <a:noAutofit/>
          </a:bodyPr>
          <a:lstStyle/>
          <a:p>
            <a:pPr indent="-349250" lvl="0" marL="457200" marR="0" rtl="0" algn="l">
              <a:lnSpc>
                <a:spcPct val="115000"/>
              </a:lnSpc>
              <a:spcBef>
                <a:spcPts val="0"/>
              </a:spcBef>
              <a:spcAft>
                <a:spcPts val="0"/>
              </a:spcAft>
              <a:buSzPts val="1900"/>
              <a:buChar char="●"/>
            </a:pPr>
            <a:r>
              <a:rPr lang="en" sz="1900"/>
              <a:t>Delocalised </a:t>
            </a:r>
            <a:r>
              <a:rPr lang="en" sz="1900"/>
              <a:t>training of  medical AI models at different hospitals, without the need of data sharing</a:t>
            </a:r>
            <a:endParaRPr sz="1900"/>
          </a:p>
          <a:p>
            <a:pPr indent="-349250" lvl="0" marL="457200" rtl="0" algn="l">
              <a:spcBef>
                <a:spcPts val="0"/>
              </a:spcBef>
              <a:spcAft>
                <a:spcPts val="0"/>
              </a:spcAft>
              <a:buSzPts val="1900"/>
              <a:buChar char="●"/>
            </a:pPr>
            <a:r>
              <a:rPr lang="en" sz="1900"/>
              <a:t>Delocalised training of f</a:t>
            </a:r>
            <a:r>
              <a:rPr lang="en" sz="1900"/>
              <a:t>inancial fraud AI models on the data of different financial institutions</a:t>
            </a:r>
            <a:endParaRPr sz="1900"/>
          </a:p>
          <a:p>
            <a:pPr indent="-349250" lvl="0" marL="457200" rtl="0" algn="l">
              <a:spcBef>
                <a:spcPts val="0"/>
              </a:spcBef>
              <a:spcAft>
                <a:spcPts val="0"/>
              </a:spcAft>
              <a:buSzPts val="1900"/>
              <a:buChar char="●"/>
            </a:pPr>
            <a:r>
              <a:rPr lang="en" sz="1900"/>
              <a:t>Better built-in AI language models that can make use of users’ personal texts, without sharing the data</a:t>
            </a:r>
            <a:endParaRPr sz="1900"/>
          </a:p>
          <a:p>
            <a:pPr indent="-349250" lvl="0" marL="457200" rtl="0" algn="l">
              <a:spcBef>
                <a:spcPts val="0"/>
              </a:spcBef>
              <a:spcAft>
                <a:spcPts val="0"/>
              </a:spcAft>
              <a:buSzPts val="1900"/>
              <a:buChar char="●"/>
            </a:pPr>
            <a:r>
              <a:rPr lang="en" sz="1900"/>
              <a:t>Delocalised training of a AI model that aims to improve user’s mental welfare</a:t>
            </a:r>
            <a:endParaRPr sz="800">
              <a:highlight>
                <a:srgbClr val="FFFFFF"/>
              </a:highlight>
              <a:latin typeface="Montserrat"/>
              <a:ea typeface="Montserrat"/>
              <a:cs typeface="Montserrat"/>
              <a:sym typeface="Montserrat"/>
            </a:endParaRPr>
          </a:p>
        </p:txBody>
      </p:sp>
      <p:sp>
        <p:nvSpPr>
          <p:cNvPr id="210" name="Google Shape;210;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ph type="title"/>
          </p:nvPr>
        </p:nvSpPr>
        <p:spPr>
          <a:xfrm>
            <a:off x="369000" y="365700"/>
            <a:ext cx="36882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Popular </a:t>
            </a:r>
            <a:r>
              <a:rPr lang="en"/>
              <a:t>Federated learning libraries </a:t>
            </a:r>
            <a:endParaRPr/>
          </a:p>
        </p:txBody>
      </p:sp>
      <p:sp>
        <p:nvSpPr>
          <p:cNvPr id="216" name="Google Shape;216;p36"/>
          <p:cNvSpPr txBox="1"/>
          <p:nvPr>
            <p:ph idx="1" type="body"/>
          </p:nvPr>
        </p:nvSpPr>
        <p:spPr>
          <a:xfrm>
            <a:off x="369000" y="1446700"/>
            <a:ext cx="3616500" cy="3416400"/>
          </a:xfrm>
          <a:prstGeom prst="rect">
            <a:avLst/>
          </a:prstGeom>
        </p:spPr>
        <p:txBody>
          <a:bodyPr anchorCtr="0" anchor="ctr" bIns="0" lIns="0" spcFirstLastPara="1" rIns="0" wrap="square" tIns="0">
            <a:noAutofit/>
          </a:bodyPr>
          <a:lstStyle/>
          <a:p>
            <a:pPr indent="-349250" lvl="0" marL="457200" rtl="0" algn="l">
              <a:spcBef>
                <a:spcPts val="0"/>
              </a:spcBef>
              <a:spcAft>
                <a:spcPts val="0"/>
              </a:spcAft>
              <a:buSzPts val="1900"/>
              <a:buChar char="●"/>
            </a:pPr>
            <a:r>
              <a:rPr lang="en" sz="1900"/>
              <a:t>Flower</a:t>
            </a:r>
            <a:endParaRPr sz="1900"/>
          </a:p>
          <a:p>
            <a:pPr indent="0" lvl="0" marL="457200" rtl="0" algn="l">
              <a:spcBef>
                <a:spcPts val="1200"/>
              </a:spcBef>
              <a:spcAft>
                <a:spcPts val="0"/>
              </a:spcAft>
              <a:buNone/>
            </a:pPr>
            <a:r>
              <a:t/>
            </a:r>
            <a:endParaRPr sz="1900"/>
          </a:p>
          <a:p>
            <a:pPr indent="-349250" lvl="0" marL="457200" rtl="0" algn="l">
              <a:spcBef>
                <a:spcPts val="1200"/>
              </a:spcBef>
              <a:spcAft>
                <a:spcPts val="0"/>
              </a:spcAft>
              <a:buSzPts val="1900"/>
              <a:buChar char="●"/>
            </a:pPr>
            <a:r>
              <a:rPr lang="en" sz="1900"/>
              <a:t>Tensorflow Federated</a:t>
            </a:r>
            <a:endParaRPr sz="1900"/>
          </a:p>
          <a:p>
            <a:pPr indent="0" lvl="0" marL="0" rtl="0" algn="l">
              <a:spcBef>
                <a:spcPts val="1200"/>
              </a:spcBef>
              <a:spcAft>
                <a:spcPts val="0"/>
              </a:spcAft>
              <a:buNone/>
            </a:pPr>
            <a:r>
              <a:t/>
            </a:r>
            <a:endParaRPr sz="1900"/>
          </a:p>
          <a:p>
            <a:pPr indent="-349250" lvl="0" marL="457200" rtl="0" algn="l">
              <a:spcBef>
                <a:spcPts val="1200"/>
              </a:spcBef>
              <a:spcAft>
                <a:spcPts val="0"/>
              </a:spcAft>
              <a:buSzPts val="1900"/>
              <a:buChar char="●"/>
            </a:pPr>
            <a:r>
              <a:rPr lang="en" sz="1900"/>
              <a:t>PySyft</a:t>
            </a:r>
            <a:endParaRPr sz="1900"/>
          </a:p>
        </p:txBody>
      </p:sp>
      <p:sp>
        <p:nvSpPr>
          <p:cNvPr id="217" name="Google Shape;217;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18" name="Google Shape;218;p36"/>
          <p:cNvPicPr preferRelativeResize="0"/>
          <p:nvPr/>
        </p:nvPicPr>
        <p:blipFill>
          <a:blip r:embed="rId3">
            <a:alphaModFix/>
          </a:blip>
          <a:stretch>
            <a:fillRect/>
          </a:stretch>
        </p:blipFill>
        <p:spPr>
          <a:xfrm>
            <a:off x="4290300" y="-1"/>
            <a:ext cx="485369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Federated learning with Flower</a:t>
            </a:r>
            <a:endParaRPr/>
          </a:p>
        </p:txBody>
      </p:sp>
      <p:sp>
        <p:nvSpPr>
          <p:cNvPr id="224" name="Google Shape;224;p37"/>
          <p:cNvSpPr txBox="1"/>
          <p:nvPr>
            <p:ph idx="1" type="body"/>
          </p:nvPr>
        </p:nvSpPr>
        <p:spPr>
          <a:xfrm>
            <a:off x="369000" y="1446700"/>
            <a:ext cx="8406000" cy="34164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200"/>
              <a:t>Flower:</a:t>
            </a:r>
            <a:endParaRPr sz="2200"/>
          </a:p>
          <a:p>
            <a:pPr indent="-368300" lvl="0" marL="457200" rtl="0" algn="l">
              <a:spcBef>
                <a:spcPts val="1200"/>
              </a:spcBef>
              <a:spcAft>
                <a:spcPts val="0"/>
              </a:spcAft>
              <a:buSzPts val="2200"/>
              <a:buChar char="●"/>
            </a:pPr>
            <a:r>
              <a:rPr lang="en" sz="2200"/>
              <a:t>Exemplifies basic federated learning concepts</a:t>
            </a:r>
            <a:endParaRPr sz="2200"/>
          </a:p>
          <a:p>
            <a:pPr indent="-368300" lvl="0" marL="457200" rtl="0" algn="l">
              <a:spcBef>
                <a:spcPts val="0"/>
              </a:spcBef>
              <a:spcAft>
                <a:spcPts val="0"/>
              </a:spcAft>
              <a:buSzPts val="2200"/>
              <a:buChar char="●"/>
            </a:pPr>
            <a:r>
              <a:rPr lang="en" sz="2200"/>
              <a:t>Is ML framework agnostic</a:t>
            </a:r>
            <a:endParaRPr sz="2200"/>
          </a:p>
          <a:p>
            <a:pPr indent="-368300" lvl="0" marL="457200" rtl="0" algn="l">
              <a:spcBef>
                <a:spcPts val="0"/>
              </a:spcBef>
              <a:spcAft>
                <a:spcPts val="0"/>
              </a:spcAft>
              <a:buSzPts val="2200"/>
              <a:buChar char="●"/>
            </a:pPr>
            <a:r>
              <a:rPr lang="en" sz="2200"/>
              <a:t>Easy to install and use</a:t>
            </a:r>
            <a:endParaRPr sz="2200"/>
          </a:p>
          <a:p>
            <a:pPr indent="-368300" lvl="0" marL="457200" rtl="0" algn="l">
              <a:spcBef>
                <a:spcPts val="0"/>
              </a:spcBef>
              <a:spcAft>
                <a:spcPts val="0"/>
              </a:spcAft>
              <a:buSzPts val="2200"/>
              <a:buChar char="●"/>
            </a:pPr>
            <a:r>
              <a:rPr lang="en" sz="2200"/>
              <a:t>Has built-in federated model algorithms</a:t>
            </a:r>
            <a:endParaRPr sz="2200"/>
          </a:p>
          <a:p>
            <a:pPr indent="-368300" lvl="0" marL="457200" rtl="0" algn="l">
              <a:spcBef>
                <a:spcPts val="0"/>
              </a:spcBef>
              <a:spcAft>
                <a:spcPts val="0"/>
              </a:spcAft>
              <a:buSzPts val="2200"/>
              <a:buChar char="●"/>
            </a:pPr>
            <a:r>
              <a:rPr lang="en" sz="2200"/>
              <a:t>Runs on python</a:t>
            </a:r>
            <a:endParaRPr sz="2200"/>
          </a:p>
          <a:p>
            <a:pPr indent="0" lvl="0" marL="0" rtl="0" algn="l">
              <a:spcBef>
                <a:spcPts val="1200"/>
              </a:spcBef>
              <a:spcAft>
                <a:spcPts val="1200"/>
              </a:spcAft>
              <a:buClr>
                <a:schemeClr val="dk1"/>
              </a:buClr>
              <a:buSzPts val="1100"/>
              <a:buFont typeface="Arial"/>
              <a:buNone/>
            </a:pPr>
            <a:r>
              <a:t/>
            </a:r>
            <a:endParaRPr sz="2200"/>
          </a:p>
        </p:txBody>
      </p:sp>
      <p:sp>
        <p:nvSpPr>
          <p:cNvPr id="225" name="Google Shape;225;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26" name="Google Shape;226;p37"/>
          <p:cNvPicPr preferRelativeResize="0"/>
          <p:nvPr/>
        </p:nvPicPr>
        <p:blipFill>
          <a:blip r:embed="rId3">
            <a:alphaModFix/>
          </a:blip>
          <a:stretch>
            <a:fillRect/>
          </a:stretch>
        </p:blipFill>
        <p:spPr>
          <a:xfrm>
            <a:off x="7077601" y="0"/>
            <a:ext cx="2066400" cy="2069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Federated learning with Flower</a:t>
            </a:r>
            <a:endParaRPr i="1"/>
          </a:p>
        </p:txBody>
      </p:sp>
      <p:sp>
        <p:nvSpPr>
          <p:cNvPr id="232" name="Google Shape;232;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3" name="Google Shape;233;p38"/>
          <p:cNvPicPr preferRelativeResize="0"/>
          <p:nvPr/>
        </p:nvPicPr>
        <p:blipFill>
          <a:blip r:embed="rId3">
            <a:alphaModFix/>
          </a:blip>
          <a:stretch>
            <a:fillRect/>
          </a:stretch>
        </p:blipFill>
        <p:spPr>
          <a:xfrm>
            <a:off x="783575" y="938400"/>
            <a:ext cx="6915425" cy="3900300"/>
          </a:xfrm>
          <a:prstGeom prst="rect">
            <a:avLst/>
          </a:prstGeom>
          <a:noFill/>
          <a:ln>
            <a:noFill/>
          </a:ln>
        </p:spPr>
      </p:pic>
      <p:sp>
        <p:nvSpPr>
          <p:cNvPr id="234" name="Google Shape;234;p38"/>
          <p:cNvSpPr txBox="1"/>
          <p:nvPr/>
        </p:nvSpPr>
        <p:spPr>
          <a:xfrm>
            <a:off x="2055825" y="4713775"/>
            <a:ext cx="492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Inter"/>
                <a:ea typeface="Inter"/>
                <a:cs typeface="Inter"/>
                <a:sym typeface="Inter"/>
              </a:rPr>
              <a:t>Image source: https://ai.googleblog.com/2017/04/federated-learning-collaborative.html</a:t>
            </a:r>
            <a:endParaRPr sz="700">
              <a:latin typeface="Inter"/>
              <a:ea typeface="Inter"/>
              <a:cs typeface="Inter"/>
              <a:sym typeface="Inter"/>
            </a:endParaRPr>
          </a:p>
        </p:txBody>
      </p:sp>
      <p:sp>
        <p:nvSpPr>
          <p:cNvPr id="235" name="Google Shape;235;p38"/>
          <p:cNvSpPr txBox="1"/>
          <p:nvPr/>
        </p:nvSpPr>
        <p:spPr>
          <a:xfrm>
            <a:off x="3057938" y="1014650"/>
            <a:ext cx="2366700" cy="1137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36" name="Google Shape;236;p38"/>
          <p:cNvSpPr txBox="1"/>
          <p:nvPr/>
        </p:nvSpPr>
        <p:spPr>
          <a:xfrm>
            <a:off x="783575" y="1237375"/>
            <a:ext cx="2531700" cy="3303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37" name="Google Shape;237;p38"/>
          <p:cNvSpPr txBox="1"/>
          <p:nvPr/>
        </p:nvSpPr>
        <p:spPr>
          <a:xfrm>
            <a:off x="3057938" y="4209350"/>
            <a:ext cx="23667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38" name="Google Shape;238;p38"/>
          <p:cNvSpPr txBox="1"/>
          <p:nvPr/>
        </p:nvSpPr>
        <p:spPr>
          <a:xfrm>
            <a:off x="5520913" y="1840225"/>
            <a:ext cx="2366700" cy="393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239" name="Google Shape;239;p38"/>
          <p:cNvSpPr txBox="1"/>
          <p:nvPr/>
        </p:nvSpPr>
        <p:spPr>
          <a:xfrm>
            <a:off x="3297038" y="1167800"/>
            <a:ext cx="1888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Flower clients have the data and train the model locally </a:t>
            </a:r>
            <a:endParaRPr>
              <a:latin typeface="Inter"/>
              <a:ea typeface="Inter"/>
              <a:cs typeface="Inter"/>
              <a:sym typeface="Inter"/>
            </a:endParaRPr>
          </a:p>
        </p:txBody>
      </p:sp>
      <p:sp>
        <p:nvSpPr>
          <p:cNvPr id="240" name="Google Shape;240;p38"/>
          <p:cNvSpPr txBox="1"/>
          <p:nvPr/>
        </p:nvSpPr>
        <p:spPr>
          <a:xfrm>
            <a:off x="6850525" y="2406250"/>
            <a:ext cx="2079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Flower server coordinates training/aggregation of model updates.</a:t>
            </a:r>
            <a:endParaRPr>
              <a:latin typeface="Inter"/>
              <a:ea typeface="Inter"/>
              <a:cs typeface="Inter"/>
              <a:sym typeface="Inter"/>
            </a:endParaRPr>
          </a:p>
          <a:p>
            <a:pPr indent="0" lvl="0" marL="0" rtl="0" algn="l">
              <a:spcBef>
                <a:spcPts val="0"/>
              </a:spcBef>
              <a:spcAft>
                <a:spcPts val="0"/>
              </a:spcAft>
              <a:buNone/>
            </a:pPr>
            <a:r>
              <a:rPr lang="en">
                <a:latin typeface="Inter"/>
                <a:ea typeface="Inter"/>
                <a:cs typeface="Inter"/>
                <a:sym typeface="Inter"/>
              </a:rPr>
              <a:t>Federated aggregation algorithms are readily available </a:t>
            </a:r>
            <a:endParaRPr>
              <a:latin typeface="Inter"/>
              <a:ea typeface="Inter"/>
              <a:cs typeface="Inter"/>
              <a:sym typeface="Inter"/>
            </a:endParaRPr>
          </a:p>
        </p:txBody>
      </p:sp>
      <p:sp>
        <p:nvSpPr>
          <p:cNvPr id="241" name="Google Shape;241;p38"/>
          <p:cNvSpPr txBox="1"/>
          <p:nvPr/>
        </p:nvSpPr>
        <p:spPr>
          <a:xfrm>
            <a:off x="885725" y="2661900"/>
            <a:ext cx="2079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Inter"/>
                <a:ea typeface="Inter"/>
                <a:cs typeface="Inter"/>
                <a:sym typeface="Inter"/>
              </a:rPr>
              <a:t>Communication between clients and server happens over a secure channel using HTTPS or </a:t>
            </a:r>
            <a:r>
              <a:rPr lang="en">
                <a:latin typeface="Inter"/>
                <a:ea typeface="Inter"/>
                <a:cs typeface="Inter"/>
                <a:sym typeface="Inter"/>
              </a:rPr>
              <a:t>gRPC</a:t>
            </a:r>
            <a:endParaRPr>
              <a:latin typeface="Inter"/>
              <a:ea typeface="Inter"/>
              <a:cs typeface="Inter"/>
              <a:sym typeface="Inter"/>
            </a:endParaRPr>
          </a:p>
        </p:txBody>
      </p:sp>
      <p:pic>
        <p:nvPicPr>
          <p:cNvPr id="242" name="Google Shape;242;p38"/>
          <p:cNvPicPr preferRelativeResize="0"/>
          <p:nvPr/>
        </p:nvPicPr>
        <p:blipFill>
          <a:blip r:embed="rId4">
            <a:alphaModFix/>
          </a:blip>
          <a:stretch>
            <a:fillRect/>
          </a:stretch>
        </p:blipFill>
        <p:spPr>
          <a:xfrm>
            <a:off x="7077601" y="0"/>
            <a:ext cx="2066400" cy="2069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5000825" y="155550"/>
            <a:ext cx="2207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Packaging</a:t>
            </a:r>
            <a:endParaRPr/>
          </a:p>
        </p:txBody>
      </p:sp>
      <p:sp>
        <p:nvSpPr>
          <p:cNvPr id="248" name="Google Shape;248;p39"/>
          <p:cNvSpPr txBox="1"/>
          <p:nvPr>
            <p:ph idx="1" type="body"/>
          </p:nvPr>
        </p:nvSpPr>
        <p:spPr>
          <a:xfrm>
            <a:off x="5044750" y="1141900"/>
            <a:ext cx="3730200" cy="34164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800"/>
              <a:t>Packaging a model before transferring it to an edge device has several advantages:</a:t>
            </a:r>
            <a:endParaRPr sz="1800"/>
          </a:p>
          <a:p>
            <a:pPr indent="0" lvl="0" marL="0" rtl="0" algn="l">
              <a:spcBef>
                <a:spcPts val="1200"/>
              </a:spcBef>
              <a:spcAft>
                <a:spcPts val="0"/>
              </a:spcAft>
              <a:buClr>
                <a:schemeClr val="dk1"/>
              </a:buClr>
              <a:buSzPts val="1100"/>
              <a:buFont typeface="Arial"/>
              <a:buNone/>
            </a:pPr>
            <a:r>
              <a:t/>
            </a:r>
            <a:endParaRPr sz="1800"/>
          </a:p>
          <a:p>
            <a:pPr indent="-342900" lvl="0" marL="457200" rtl="0" algn="l">
              <a:spcBef>
                <a:spcPts val="1200"/>
              </a:spcBef>
              <a:spcAft>
                <a:spcPts val="0"/>
              </a:spcAft>
              <a:buSzPts val="1800"/>
              <a:buChar char="●"/>
            </a:pPr>
            <a:r>
              <a:rPr lang="en" sz="1800"/>
              <a:t>Reduced model size</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I</a:t>
            </a:r>
            <a:r>
              <a:rPr lang="en" sz="1800"/>
              <a:t>mproved model performance</a:t>
            </a:r>
            <a:endParaRPr sz="1800"/>
          </a:p>
          <a:p>
            <a:pPr indent="0" lvl="0" marL="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Reduced latency </a:t>
            </a:r>
            <a:endParaRPr sz="1800"/>
          </a:p>
        </p:txBody>
      </p:sp>
      <p:sp>
        <p:nvSpPr>
          <p:cNvPr id="249" name="Google Shape;249;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39"/>
          <p:cNvPicPr preferRelativeResize="0"/>
          <p:nvPr/>
        </p:nvPicPr>
        <p:blipFill>
          <a:blip r:embed="rId3">
            <a:alphaModFix/>
          </a:blip>
          <a:stretch>
            <a:fillRect/>
          </a:stretch>
        </p:blipFill>
        <p:spPr>
          <a:xfrm>
            <a:off x="0" y="0"/>
            <a:ext cx="4730573"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0"/>
          <p:cNvSpPr txBox="1"/>
          <p:nvPr>
            <p:ph type="ctrTitle"/>
          </p:nvPr>
        </p:nvSpPr>
        <p:spPr>
          <a:xfrm>
            <a:off x="369000" y="365700"/>
            <a:ext cx="8463300" cy="172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Packaging &amp; Deployment</a:t>
            </a:r>
            <a:endParaRPr/>
          </a:p>
        </p:txBody>
      </p:sp>
      <p:sp>
        <p:nvSpPr>
          <p:cNvPr id="256" name="Google Shape;256;p40"/>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3</a:t>
            </a:r>
            <a:r>
              <a:rPr lang="en"/>
              <a:t>0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23"/>
          <p:cNvSpPr txBox="1"/>
          <p:nvPr>
            <p:ph idx="2" type="subTitle"/>
          </p:nvPr>
        </p:nvSpPr>
        <p:spPr>
          <a:xfrm>
            <a:off x="4943469" y="1251075"/>
            <a:ext cx="3834300" cy="426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  </a:t>
            </a:r>
            <a:endParaRPr/>
          </a:p>
        </p:txBody>
      </p:sp>
      <p:sp>
        <p:nvSpPr>
          <p:cNvPr id="104" name="Google Shape;10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05" name="Google Shape;105;p23"/>
          <p:cNvSpPr txBox="1"/>
          <p:nvPr>
            <p:ph idx="4294967295" type="title"/>
          </p:nvPr>
        </p:nvSpPr>
        <p:spPr>
          <a:xfrm>
            <a:off x="4892325" y="146650"/>
            <a:ext cx="37371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Agenda </a:t>
            </a:r>
            <a:endParaRPr/>
          </a:p>
        </p:txBody>
      </p:sp>
      <p:sp>
        <p:nvSpPr>
          <p:cNvPr id="106" name="Google Shape;106;p23"/>
          <p:cNvSpPr txBox="1"/>
          <p:nvPr>
            <p:ph idx="4294967295" type="body"/>
          </p:nvPr>
        </p:nvSpPr>
        <p:spPr>
          <a:xfrm>
            <a:off x="4892325" y="1074475"/>
            <a:ext cx="4203900" cy="34164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SzPts val="1200"/>
              <a:buChar char="●"/>
            </a:pPr>
            <a:r>
              <a:rPr lang="en" sz="1200"/>
              <a:t>Workshop setup</a:t>
            </a:r>
            <a:endParaRPr sz="1200"/>
          </a:p>
          <a:p>
            <a:pPr indent="-304800" lvl="0" marL="457200" rtl="0" algn="l">
              <a:lnSpc>
                <a:spcPct val="150000"/>
              </a:lnSpc>
              <a:spcBef>
                <a:spcPts val="0"/>
              </a:spcBef>
              <a:spcAft>
                <a:spcPts val="0"/>
              </a:spcAft>
              <a:buSzPts val="1200"/>
              <a:buChar char="●"/>
            </a:pPr>
            <a:r>
              <a:rPr lang="en" sz="1200"/>
              <a:t>Introduction </a:t>
            </a:r>
            <a:endParaRPr sz="1200"/>
          </a:p>
          <a:p>
            <a:pPr indent="-304800" lvl="1" marL="914400" rtl="0" algn="l">
              <a:lnSpc>
                <a:spcPct val="150000"/>
              </a:lnSpc>
              <a:spcBef>
                <a:spcPts val="0"/>
              </a:spcBef>
              <a:spcAft>
                <a:spcPts val="0"/>
              </a:spcAft>
              <a:buSzPts val="1200"/>
              <a:buChar char="○"/>
            </a:pPr>
            <a:r>
              <a:rPr lang="en" sz="1200"/>
              <a:t>Federated learning</a:t>
            </a:r>
            <a:endParaRPr sz="1200"/>
          </a:p>
          <a:p>
            <a:pPr indent="-304800" lvl="2" marL="1371600" rtl="0" algn="l">
              <a:lnSpc>
                <a:spcPct val="150000"/>
              </a:lnSpc>
              <a:spcBef>
                <a:spcPts val="0"/>
              </a:spcBef>
              <a:spcAft>
                <a:spcPts val="0"/>
              </a:spcAft>
              <a:buSzPts val="1200"/>
              <a:buChar char="■"/>
            </a:pPr>
            <a:r>
              <a:rPr lang="en"/>
              <a:t>How it works</a:t>
            </a:r>
            <a:endParaRPr/>
          </a:p>
          <a:p>
            <a:pPr indent="-304800" lvl="2" marL="1371600" rtl="0" algn="l">
              <a:lnSpc>
                <a:spcPct val="150000"/>
              </a:lnSpc>
              <a:spcBef>
                <a:spcPts val="0"/>
              </a:spcBef>
              <a:spcAft>
                <a:spcPts val="0"/>
              </a:spcAft>
              <a:buSzPts val="1200"/>
              <a:buChar char="■"/>
            </a:pPr>
            <a:r>
              <a:rPr lang="en"/>
              <a:t>Advantages and challenges</a:t>
            </a:r>
            <a:endParaRPr/>
          </a:p>
          <a:p>
            <a:pPr indent="-304800" lvl="1" marL="914400" rtl="0" algn="l">
              <a:lnSpc>
                <a:spcPct val="150000"/>
              </a:lnSpc>
              <a:spcBef>
                <a:spcPts val="0"/>
              </a:spcBef>
              <a:spcAft>
                <a:spcPts val="0"/>
              </a:spcAft>
              <a:buSzPts val="1200"/>
              <a:buChar char="○"/>
            </a:pPr>
            <a:r>
              <a:rPr lang="en" sz="1200"/>
              <a:t>Flower</a:t>
            </a:r>
            <a:endParaRPr/>
          </a:p>
          <a:p>
            <a:pPr indent="-304800" lvl="0" marL="457200" rtl="0" algn="l">
              <a:lnSpc>
                <a:spcPct val="150000"/>
              </a:lnSpc>
              <a:spcBef>
                <a:spcPts val="0"/>
              </a:spcBef>
              <a:spcAft>
                <a:spcPts val="0"/>
              </a:spcAft>
              <a:buSzPts val="1200"/>
              <a:buChar char="●"/>
            </a:pPr>
            <a:r>
              <a:rPr lang="en" sz="1200"/>
              <a:t>Packaging</a:t>
            </a:r>
            <a:endParaRPr sz="1200"/>
          </a:p>
          <a:p>
            <a:pPr indent="-304800" lvl="0" marL="457200" rtl="0" algn="l">
              <a:lnSpc>
                <a:spcPct val="150000"/>
              </a:lnSpc>
              <a:spcBef>
                <a:spcPts val="0"/>
              </a:spcBef>
              <a:spcAft>
                <a:spcPts val="0"/>
              </a:spcAft>
              <a:buSzPts val="1200"/>
              <a:buChar char="●"/>
            </a:pPr>
            <a:r>
              <a:rPr lang="en" sz="1200"/>
              <a:t>Monitoring </a:t>
            </a:r>
            <a:endParaRPr sz="1200"/>
          </a:p>
          <a:p>
            <a:pPr indent="-304800" lvl="0" marL="457200" rtl="0" algn="l">
              <a:lnSpc>
                <a:spcPct val="150000"/>
              </a:lnSpc>
              <a:spcBef>
                <a:spcPts val="0"/>
              </a:spcBef>
              <a:spcAft>
                <a:spcPts val="0"/>
              </a:spcAft>
              <a:buSzPts val="1200"/>
              <a:buChar char="●"/>
            </a:pPr>
            <a:r>
              <a:rPr lang="en" sz="1200"/>
              <a:t>Security </a:t>
            </a:r>
            <a:endParaRPr sz="1200"/>
          </a:p>
          <a:p>
            <a:pPr indent="-304800" lvl="1" marL="914400" rtl="0" algn="l">
              <a:lnSpc>
                <a:spcPct val="150000"/>
              </a:lnSpc>
              <a:spcBef>
                <a:spcPts val="0"/>
              </a:spcBef>
              <a:spcAft>
                <a:spcPts val="0"/>
              </a:spcAft>
              <a:buSzPts val="1200"/>
              <a:buChar char="○"/>
            </a:pPr>
            <a:r>
              <a:rPr lang="en"/>
              <a:t>Security challenges in FL</a:t>
            </a:r>
            <a:endParaRPr/>
          </a:p>
          <a:p>
            <a:pPr indent="-304800" lvl="1" marL="914400" rtl="0" algn="l">
              <a:lnSpc>
                <a:spcPct val="150000"/>
              </a:lnSpc>
              <a:spcBef>
                <a:spcPts val="0"/>
              </a:spcBef>
              <a:spcAft>
                <a:spcPts val="0"/>
              </a:spcAft>
              <a:buSzPts val="1200"/>
              <a:buChar char="○"/>
            </a:pPr>
            <a:r>
              <a:rPr lang="en"/>
              <a:t>Privacy-enhancing techniques</a:t>
            </a:r>
            <a:endParaRPr/>
          </a:p>
          <a:p>
            <a:pPr indent="-304800" lvl="1" marL="914400" rtl="0" algn="l">
              <a:lnSpc>
                <a:spcPct val="150000"/>
              </a:lnSpc>
              <a:spcBef>
                <a:spcPts val="0"/>
              </a:spcBef>
              <a:spcAft>
                <a:spcPts val="0"/>
              </a:spcAft>
              <a:buSzPts val="1200"/>
              <a:buChar char="○"/>
            </a:pPr>
            <a:r>
              <a:rPr lang="en"/>
              <a:t>SSL</a:t>
            </a:r>
            <a:endParaRPr/>
          </a:p>
          <a:p>
            <a:pPr indent="-304800" lvl="0" marL="457200" rtl="0" algn="l">
              <a:lnSpc>
                <a:spcPct val="150000"/>
              </a:lnSpc>
              <a:spcBef>
                <a:spcPts val="0"/>
              </a:spcBef>
              <a:spcAft>
                <a:spcPts val="0"/>
              </a:spcAft>
              <a:buSzPts val="1200"/>
              <a:buChar char="●"/>
            </a:pPr>
            <a:r>
              <a:rPr lang="en" sz="1200"/>
              <a:t>Closing remarks</a:t>
            </a:r>
            <a:endParaRPr sz="1200"/>
          </a:p>
        </p:txBody>
      </p:sp>
      <p:pic>
        <p:nvPicPr>
          <p:cNvPr id="107" name="Google Shape;107;p23"/>
          <p:cNvPicPr preferRelativeResize="0"/>
          <p:nvPr/>
        </p:nvPicPr>
        <p:blipFill rotWithShape="1">
          <a:blip r:embed="rId3">
            <a:alphaModFix/>
          </a:blip>
          <a:srcRect b="0" l="0" r="46686" t="0"/>
          <a:stretch/>
        </p:blipFill>
        <p:spPr>
          <a:xfrm>
            <a:off x="0" y="0"/>
            <a:ext cx="4569549"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1"/>
          <p:cNvSpPr txBox="1"/>
          <p:nvPr>
            <p:ph type="ctrTitle"/>
          </p:nvPr>
        </p:nvSpPr>
        <p:spPr>
          <a:xfrm>
            <a:off x="276975" y="1163300"/>
            <a:ext cx="3189600" cy="92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Monitoring </a:t>
            </a:r>
            <a:endParaRPr/>
          </a:p>
        </p:txBody>
      </p:sp>
      <p:pic>
        <p:nvPicPr>
          <p:cNvPr id="262" name="Google Shape;262;p41"/>
          <p:cNvPicPr preferRelativeResize="0"/>
          <p:nvPr/>
        </p:nvPicPr>
        <p:blipFill rotWithShape="1">
          <a:blip r:embed="rId3">
            <a:alphaModFix/>
          </a:blip>
          <a:srcRect b="290" l="0" r="26729" t="-290"/>
          <a:stretch/>
        </p:blipFill>
        <p:spPr>
          <a:xfrm>
            <a:off x="3677350" y="-10497"/>
            <a:ext cx="546665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2"/>
          <p:cNvSpPr txBox="1"/>
          <p:nvPr>
            <p:ph type="title"/>
          </p:nvPr>
        </p:nvSpPr>
        <p:spPr>
          <a:xfrm>
            <a:off x="4280550" y="203275"/>
            <a:ext cx="47742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Monitoring of a federated model entails a multi-level strategy</a:t>
            </a:r>
            <a:endParaRPr/>
          </a:p>
        </p:txBody>
      </p:sp>
      <p:sp>
        <p:nvSpPr>
          <p:cNvPr id="268" name="Google Shape;268;p42"/>
          <p:cNvSpPr txBox="1"/>
          <p:nvPr>
            <p:ph idx="1" type="body"/>
          </p:nvPr>
        </p:nvSpPr>
        <p:spPr>
          <a:xfrm>
            <a:off x="4189250" y="1783950"/>
            <a:ext cx="4831800" cy="34164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sz="1400">
                <a:latin typeface="Arial"/>
                <a:ea typeface="Arial"/>
                <a:cs typeface="Arial"/>
                <a:sym typeface="Arial"/>
              </a:rPr>
              <a:t>Model performance metrics such as accuracy, precision, recall</a:t>
            </a:r>
            <a:endParaRPr sz="1400">
              <a:latin typeface="Arial"/>
              <a:ea typeface="Arial"/>
              <a:cs typeface="Arial"/>
              <a:sym typeface="Arial"/>
            </a:endParaRPr>
          </a:p>
          <a:p>
            <a:pPr indent="0" lvl="0" marL="457200" rtl="0" algn="l">
              <a:lnSpc>
                <a:spcPct val="100000"/>
              </a:lnSpc>
              <a:spcBef>
                <a:spcPts val="0"/>
              </a:spcBef>
              <a:spcAft>
                <a:spcPts val="0"/>
              </a:spcAft>
              <a:buNone/>
            </a:pPr>
            <a:r>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sz="1400">
                <a:latin typeface="Arial"/>
                <a:ea typeface="Arial"/>
                <a:cs typeface="Arial"/>
                <a:sym typeface="Arial"/>
              </a:rPr>
              <a:t>Data distribution across clients </a:t>
            </a:r>
            <a:endParaRPr sz="1400">
              <a:latin typeface="Arial"/>
              <a:ea typeface="Arial"/>
              <a:cs typeface="Arial"/>
              <a:sym typeface="Arial"/>
            </a:endParaRPr>
          </a:p>
          <a:p>
            <a:pPr indent="0" lvl="0" marL="457200" rtl="0" algn="l">
              <a:lnSpc>
                <a:spcPct val="100000"/>
              </a:lnSpc>
              <a:spcBef>
                <a:spcPts val="0"/>
              </a:spcBef>
              <a:spcAft>
                <a:spcPts val="0"/>
              </a:spcAft>
              <a:buNone/>
            </a:pPr>
            <a:r>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sz="1400">
                <a:latin typeface="Arial"/>
                <a:ea typeface="Arial"/>
                <a:cs typeface="Arial"/>
                <a:sym typeface="Arial"/>
              </a:rPr>
              <a:t>Aggregated data metrics, using encrypted data transfer and aggregation at the server level and release of the data</a:t>
            </a:r>
            <a:endParaRPr sz="1400">
              <a:latin typeface="Arial"/>
              <a:ea typeface="Arial"/>
              <a:cs typeface="Arial"/>
              <a:sym typeface="Arial"/>
            </a:endParaRPr>
          </a:p>
          <a:p>
            <a:pPr indent="0" lvl="0" marL="457200" rtl="0" algn="l">
              <a:lnSpc>
                <a:spcPct val="100000"/>
              </a:lnSpc>
              <a:spcBef>
                <a:spcPts val="0"/>
              </a:spcBef>
              <a:spcAft>
                <a:spcPts val="0"/>
              </a:spcAft>
              <a:buNone/>
            </a:pPr>
            <a:r>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sz="1400">
                <a:latin typeface="Arial"/>
                <a:ea typeface="Arial"/>
                <a:cs typeface="Arial"/>
                <a:sym typeface="Arial"/>
              </a:rPr>
              <a:t>Client-level metrics such as processing time, network bandwidth, and memory usage </a:t>
            </a:r>
            <a:endParaRPr sz="1400">
              <a:latin typeface="Arial"/>
              <a:ea typeface="Arial"/>
              <a:cs typeface="Arial"/>
              <a:sym typeface="Arial"/>
            </a:endParaRPr>
          </a:p>
          <a:p>
            <a:pPr indent="0" lvl="0" marL="457200" rtl="0" algn="l">
              <a:lnSpc>
                <a:spcPct val="100000"/>
              </a:lnSpc>
              <a:spcBef>
                <a:spcPts val="0"/>
              </a:spcBef>
              <a:spcAft>
                <a:spcPts val="0"/>
              </a:spcAft>
              <a:buNone/>
            </a:pPr>
            <a:r>
              <a:t/>
            </a:r>
            <a:endParaRPr sz="1400">
              <a:latin typeface="Arial"/>
              <a:ea typeface="Arial"/>
              <a:cs typeface="Arial"/>
              <a:sym typeface="Arial"/>
            </a:endParaRPr>
          </a:p>
          <a:p>
            <a:pPr indent="-317500" lvl="0" marL="457200" rtl="0" algn="l">
              <a:lnSpc>
                <a:spcPct val="100000"/>
              </a:lnSpc>
              <a:spcBef>
                <a:spcPts val="0"/>
              </a:spcBef>
              <a:spcAft>
                <a:spcPts val="0"/>
              </a:spcAft>
              <a:buSzPts val="1400"/>
              <a:buFont typeface="Arial"/>
              <a:buChar char="●"/>
            </a:pPr>
            <a:r>
              <a:rPr lang="en" sz="1400">
                <a:latin typeface="Arial"/>
                <a:ea typeface="Arial"/>
                <a:cs typeface="Arial"/>
                <a:sym typeface="Arial"/>
              </a:rPr>
              <a:t>Privacy and security </a:t>
            </a:r>
            <a:endParaRPr sz="1400">
              <a:latin typeface="Arial"/>
              <a:ea typeface="Arial"/>
              <a:cs typeface="Arial"/>
              <a:sym typeface="Arial"/>
            </a:endParaRPr>
          </a:p>
          <a:p>
            <a:pPr indent="0" lvl="0" marL="0" rtl="0" algn="l">
              <a:spcBef>
                <a:spcPts val="0"/>
              </a:spcBef>
              <a:spcAft>
                <a:spcPts val="0"/>
              </a:spcAft>
              <a:buNone/>
            </a:pPr>
            <a:r>
              <a:t/>
            </a:r>
            <a:endParaRPr sz="2500"/>
          </a:p>
          <a:p>
            <a:pPr indent="0" lvl="0" marL="0" rtl="0" algn="l">
              <a:spcBef>
                <a:spcPts val="1200"/>
              </a:spcBef>
              <a:spcAft>
                <a:spcPts val="1200"/>
              </a:spcAft>
              <a:buNone/>
            </a:pPr>
            <a:r>
              <a:t/>
            </a:r>
            <a:endParaRPr sz="2500"/>
          </a:p>
        </p:txBody>
      </p:sp>
      <p:sp>
        <p:nvSpPr>
          <p:cNvPr id="269" name="Google Shape;269;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0" name="Google Shape;270;p42"/>
          <p:cNvPicPr preferRelativeResize="0"/>
          <p:nvPr/>
        </p:nvPicPr>
        <p:blipFill rotWithShape="1">
          <a:blip r:embed="rId3">
            <a:alphaModFix/>
          </a:blip>
          <a:srcRect b="0" l="50692" r="0" t="0"/>
          <a:stretch/>
        </p:blipFill>
        <p:spPr>
          <a:xfrm>
            <a:off x="-327800" y="-762"/>
            <a:ext cx="4227350" cy="51450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txBox="1"/>
          <p:nvPr>
            <p:ph type="ctrTitle"/>
          </p:nvPr>
        </p:nvSpPr>
        <p:spPr>
          <a:xfrm>
            <a:off x="369000" y="365700"/>
            <a:ext cx="8463300" cy="172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Monitoring federated models</a:t>
            </a:r>
            <a:endParaRPr/>
          </a:p>
        </p:txBody>
      </p:sp>
      <p:sp>
        <p:nvSpPr>
          <p:cNvPr id="276" name="Google Shape;276;p43"/>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20 minutes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4"/>
          <p:cNvSpPr txBox="1"/>
          <p:nvPr>
            <p:ph type="ctrTitle"/>
          </p:nvPr>
        </p:nvSpPr>
        <p:spPr>
          <a:xfrm>
            <a:off x="369000" y="365700"/>
            <a:ext cx="8463300" cy="172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Security</a:t>
            </a:r>
            <a:endParaRPr/>
          </a:p>
        </p:txBody>
      </p:sp>
      <p:pic>
        <p:nvPicPr>
          <p:cNvPr id="282" name="Google Shape;282;p44"/>
          <p:cNvPicPr preferRelativeResize="0"/>
          <p:nvPr/>
        </p:nvPicPr>
        <p:blipFill>
          <a:blip r:embed="rId3">
            <a:alphaModFix/>
          </a:blip>
          <a:stretch>
            <a:fillRect/>
          </a:stretch>
        </p:blipFill>
        <p:spPr>
          <a:xfrm>
            <a:off x="3565625" y="1177475"/>
            <a:ext cx="5578373" cy="39660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5"/>
          <p:cNvSpPr txBox="1"/>
          <p:nvPr>
            <p:ph type="title"/>
          </p:nvPr>
        </p:nvSpPr>
        <p:spPr>
          <a:xfrm>
            <a:off x="5065500" y="198150"/>
            <a:ext cx="38607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Main s</a:t>
            </a:r>
            <a:r>
              <a:rPr lang="en"/>
              <a:t>ecurity challenges in federated learning</a:t>
            </a:r>
            <a:endParaRPr/>
          </a:p>
        </p:txBody>
      </p:sp>
      <p:sp>
        <p:nvSpPr>
          <p:cNvPr id="288" name="Google Shape;288;p45"/>
          <p:cNvSpPr txBox="1"/>
          <p:nvPr>
            <p:ph idx="1" type="body"/>
          </p:nvPr>
        </p:nvSpPr>
        <p:spPr>
          <a:xfrm>
            <a:off x="4954825" y="1670150"/>
            <a:ext cx="4487100" cy="3416400"/>
          </a:xfrm>
          <a:prstGeom prst="rect">
            <a:avLst/>
          </a:prstGeom>
        </p:spPr>
        <p:txBody>
          <a:bodyPr anchorCtr="0" anchor="ctr" bIns="0" lIns="0" spcFirstLastPara="1" rIns="0" wrap="square" tIns="0">
            <a:noAutofit/>
          </a:bodyPr>
          <a:lstStyle/>
          <a:p>
            <a:pPr indent="-342900" lvl="0" marL="457200" rtl="0" algn="l">
              <a:spcBef>
                <a:spcPts val="0"/>
              </a:spcBef>
              <a:spcAft>
                <a:spcPts val="0"/>
              </a:spcAft>
              <a:buSzPts val="1800"/>
              <a:buChar char="●"/>
            </a:pPr>
            <a:r>
              <a:rPr lang="en" sz="1800"/>
              <a:t>Membership inference attacks</a:t>
            </a:r>
            <a:endParaRPr sz="1800"/>
          </a:p>
          <a:p>
            <a:pPr indent="0" lvl="0" marL="45720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Model poisoning attacks</a:t>
            </a:r>
            <a:endParaRPr sz="1800"/>
          </a:p>
          <a:p>
            <a:pPr indent="0" lvl="0" marL="0" rtl="0" algn="l">
              <a:spcBef>
                <a:spcPts val="1200"/>
              </a:spcBef>
              <a:spcAft>
                <a:spcPts val="0"/>
              </a:spcAft>
              <a:buNone/>
            </a:pPr>
            <a:r>
              <a:t/>
            </a:r>
            <a:endParaRPr sz="1800"/>
          </a:p>
          <a:p>
            <a:pPr indent="-342900" lvl="0" marL="457200" rtl="0" algn="l">
              <a:spcBef>
                <a:spcPts val="1200"/>
              </a:spcBef>
              <a:spcAft>
                <a:spcPts val="0"/>
              </a:spcAft>
              <a:buSzPts val="1800"/>
              <a:buChar char="●"/>
            </a:pPr>
            <a:r>
              <a:rPr lang="en" sz="1800"/>
              <a:t>Model inversion attacks</a:t>
            </a:r>
            <a:endParaRPr sz="1800"/>
          </a:p>
          <a:p>
            <a:pPr indent="0" lvl="0" marL="0" rtl="0" algn="l">
              <a:spcBef>
                <a:spcPts val="1200"/>
              </a:spcBef>
              <a:spcAft>
                <a:spcPts val="0"/>
              </a:spcAft>
              <a:buClr>
                <a:schemeClr val="dk1"/>
              </a:buClr>
              <a:buSzPts val="1100"/>
              <a:buFont typeface="Arial"/>
              <a:buNone/>
            </a:pPr>
            <a:r>
              <a:t/>
            </a:r>
            <a:endParaRPr sz="1800"/>
          </a:p>
          <a:p>
            <a:pPr indent="0" lvl="0" marL="0" rtl="0" algn="l">
              <a:spcBef>
                <a:spcPts val="1200"/>
              </a:spcBef>
              <a:spcAft>
                <a:spcPts val="1200"/>
              </a:spcAft>
              <a:buClr>
                <a:schemeClr val="dk1"/>
              </a:buClr>
              <a:buSzPts val="1100"/>
              <a:buFont typeface="Arial"/>
              <a:buNone/>
            </a:pPr>
            <a:r>
              <a:t/>
            </a:r>
            <a:endParaRPr sz="1800"/>
          </a:p>
        </p:txBody>
      </p:sp>
      <p:sp>
        <p:nvSpPr>
          <p:cNvPr id="289" name="Google Shape;289;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0" name="Google Shape;290;p45"/>
          <p:cNvPicPr preferRelativeResize="0"/>
          <p:nvPr/>
        </p:nvPicPr>
        <p:blipFill rotWithShape="1">
          <a:blip r:embed="rId3">
            <a:alphaModFix/>
          </a:blip>
          <a:srcRect b="0" l="13766" r="13664" t="0"/>
          <a:stretch/>
        </p:blipFill>
        <p:spPr>
          <a:xfrm>
            <a:off x="7200" y="-10475"/>
            <a:ext cx="4798648" cy="5143500"/>
          </a:xfrm>
          <a:prstGeom prst="rect">
            <a:avLst/>
          </a:prstGeom>
          <a:noFill/>
          <a:ln>
            <a:noFill/>
          </a:ln>
        </p:spPr>
      </p:pic>
      <p:sp>
        <p:nvSpPr>
          <p:cNvPr id="291" name="Google Shape;291;p45"/>
          <p:cNvSpPr txBox="1"/>
          <p:nvPr/>
        </p:nvSpPr>
        <p:spPr>
          <a:xfrm>
            <a:off x="83400" y="4601700"/>
            <a:ext cx="865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Inter"/>
                <a:ea typeface="Inter"/>
                <a:cs typeface="Inter"/>
                <a:sym typeface="Inter"/>
              </a:rPr>
              <a:t>Security attacks can happen either at the centralized </a:t>
            </a:r>
            <a:r>
              <a:rPr b="1" lang="en">
                <a:solidFill>
                  <a:schemeClr val="dk1"/>
                </a:solidFill>
                <a:latin typeface="Inter"/>
                <a:ea typeface="Inter"/>
                <a:cs typeface="Inter"/>
                <a:sym typeface="Inter"/>
              </a:rPr>
              <a:t>server or at one of the participating devices</a:t>
            </a:r>
            <a:endParaRPr b="1">
              <a:solidFill>
                <a:schemeClr val="dk1"/>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Reverse engineering data </a:t>
            </a:r>
            <a:endParaRPr/>
          </a:p>
        </p:txBody>
      </p:sp>
      <p:sp>
        <p:nvSpPr>
          <p:cNvPr id="297" name="Google Shape;297;p46"/>
          <p:cNvSpPr txBox="1"/>
          <p:nvPr>
            <p:ph idx="1" type="body"/>
          </p:nvPr>
        </p:nvSpPr>
        <p:spPr>
          <a:xfrm>
            <a:off x="369000" y="1092613"/>
            <a:ext cx="8406000" cy="34164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y = </a:t>
            </a:r>
            <a:r>
              <a:rPr lang="en"/>
              <a:t>intercept + slope1 * x1</a:t>
            </a:r>
            <a:r>
              <a:rPr lang="en"/>
              <a:t> + slope2 * x2 + slope3 * x3</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Solve system of linear equations:</a:t>
            </a:r>
            <a:endParaRPr/>
          </a:p>
          <a:p>
            <a:pPr indent="0" lvl="0" marL="0" rtl="0" algn="l">
              <a:spcBef>
                <a:spcPts val="1200"/>
              </a:spcBef>
              <a:spcAft>
                <a:spcPts val="0"/>
              </a:spcAft>
              <a:buClr>
                <a:schemeClr val="dk1"/>
              </a:buClr>
              <a:buSzPts val="1100"/>
              <a:buFont typeface="Arial"/>
              <a:buNone/>
            </a:pPr>
            <a:r>
              <a:rPr lang="en"/>
              <a:t>y = </a:t>
            </a:r>
            <a:r>
              <a:rPr lang="en"/>
              <a:t>intercept + slope1 * x1</a:t>
            </a:r>
            <a:endParaRPr/>
          </a:p>
          <a:p>
            <a:pPr indent="0" lvl="0" marL="0" rtl="0" algn="l">
              <a:spcBef>
                <a:spcPts val="1200"/>
              </a:spcBef>
              <a:spcAft>
                <a:spcPts val="0"/>
              </a:spcAft>
              <a:buClr>
                <a:schemeClr val="dk1"/>
              </a:buClr>
              <a:buSzPts val="1100"/>
              <a:buFont typeface="Arial"/>
              <a:buNone/>
            </a:pPr>
            <a:r>
              <a:rPr lang="en"/>
              <a:t>y = intercept + slope2 * x2</a:t>
            </a:r>
            <a:endParaRPr/>
          </a:p>
          <a:p>
            <a:pPr indent="0" lvl="0" marL="0" rtl="0" algn="l">
              <a:spcBef>
                <a:spcPts val="1200"/>
              </a:spcBef>
              <a:spcAft>
                <a:spcPts val="0"/>
              </a:spcAft>
              <a:buClr>
                <a:schemeClr val="dk1"/>
              </a:buClr>
              <a:buSzPts val="1100"/>
              <a:buFont typeface="Arial"/>
              <a:buNone/>
            </a:pPr>
            <a:r>
              <a:rPr lang="en"/>
              <a:t>y = intercept + slope3 * x3</a:t>
            </a:r>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0"/>
              </a:spcAft>
              <a:buClr>
                <a:schemeClr val="dk1"/>
              </a:buClr>
              <a:buSzPts val="1100"/>
              <a:buFont typeface="Arial"/>
              <a:buNone/>
            </a:pPr>
            <a:r>
              <a:rPr lang="en"/>
              <a:t>See also </a:t>
            </a:r>
            <a:r>
              <a:rPr lang="en" u="sng">
                <a:solidFill>
                  <a:schemeClr val="hlink"/>
                </a:solidFill>
                <a:hlinkClick r:id="rId3"/>
              </a:rPr>
              <a:t>deep leakage from gradients</a:t>
            </a:r>
            <a:endParaRPr/>
          </a:p>
          <a:p>
            <a:pPr indent="0" lvl="0" marL="0" rtl="0" algn="l">
              <a:spcBef>
                <a:spcPts val="1200"/>
              </a:spcBef>
              <a:spcAft>
                <a:spcPts val="1200"/>
              </a:spcAft>
              <a:buClr>
                <a:schemeClr val="dk1"/>
              </a:buClr>
              <a:buSzPts val="1100"/>
              <a:buFont typeface="Arial"/>
              <a:buNone/>
            </a:pPr>
            <a:r>
              <a:t/>
            </a:r>
            <a:endParaRPr/>
          </a:p>
        </p:txBody>
      </p:sp>
      <p:sp>
        <p:nvSpPr>
          <p:cNvPr id="298" name="Google Shape;298;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7"/>
          <p:cNvSpPr txBox="1"/>
          <p:nvPr>
            <p:ph type="title"/>
          </p:nvPr>
        </p:nvSpPr>
        <p:spPr>
          <a:xfrm>
            <a:off x="328050" y="184275"/>
            <a:ext cx="45297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a:t>
            </a:r>
            <a:r>
              <a:rPr lang="en"/>
              <a:t>rivacy-enhancing techniques</a:t>
            </a:r>
            <a:endParaRPr/>
          </a:p>
        </p:txBody>
      </p:sp>
      <p:sp>
        <p:nvSpPr>
          <p:cNvPr id="304" name="Google Shape;304;p47"/>
          <p:cNvSpPr txBox="1"/>
          <p:nvPr>
            <p:ph idx="1" type="body"/>
          </p:nvPr>
        </p:nvSpPr>
        <p:spPr>
          <a:xfrm>
            <a:off x="64200" y="1370500"/>
            <a:ext cx="4447800" cy="3416400"/>
          </a:xfrm>
          <a:prstGeom prst="rect">
            <a:avLst/>
          </a:prstGeom>
        </p:spPr>
        <p:txBody>
          <a:bodyPr anchorCtr="0" anchor="ctr" bIns="0" lIns="0" spcFirstLastPara="1" rIns="0" wrap="square" tIns="0">
            <a:noAutofit/>
          </a:bodyPr>
          <a:lstStyle/>
          <a:p>
            <a:pPr indent="-330200" lvl="0" marL="457200" rtl="0" algn="l">
              <a:spcBef>
                <a:spcPts val="0"/>
              </a:spcBef>
              <a:spcAft>
                <a:spcPts val="0"/>
              </a:spcAft>
              <a:buSzPts val="1600"/>
              <a:buChar char="●"/>
            </a:pPr>
            <a:r>
              <a:rPr lang="en"/>
              <a:t>SSL (Secure Sockets Layer)</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en"/>
              <a:t>Fully Homomorphic Encryption (FHE)</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en"/>
              <a:t>Secure Multi-Party Computation (MPC)</a:t>
            </a:r>
            <a:endParaRPr/>
          </a:p>
          <a:p>
            <a:pPr indent="0" lvl="0" marL="0" rtl="0" algn="l">
              <a:spcBef>
                <a:spcPts val="1200"/>
              </a:spcBef>
              <a:spcAft>
                <a:spcPts val="1200"/>
              </a:spcAft>
              <a:buNone/>
            </a:pPr>
            <a:r>
              <a:t/>
            </a:r>
            <a:endParaRPr/>
          </a:p>
        </p:txBody>
      </p:sp>
      <p:sp>
        <p:nvSpPr>
          <p:cNvPr id="305" name="Google Shape;30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6" name="Google Shape;306;p47"/>
          <p:cNvPicPr preferRelativeResize="0"/>
          <p:nvPr/>
        </p:nvPicPr>
        <p:blipFill>
          <a:blip r:embed="rId3">
            <a:alphaModFix/>
          </a:blip>
          <a:stretch>
            <a:fillRect/>
          </a:stretch>
        </p:blipFill>
        <p:spPr>
          <a:xfrm>
            <a:off x="4336150" y="0"/>
            <a:ext cx="4807849"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8"/>
          <p:cNvSpPr txBox="1"/>
          <p:nvPr>
            <p:ph type="title"/>
          </p:nvPr>
        </p:nvSpPr>
        <p:spPr>
          <a:xfrm>
            <a:off x="369000" y="191575"/>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SSL handshake</a:t>
            </a:r>
            <a:endParaRPr/>
          </a:p>
        </p:txBody>
      </p:sp>
      <p:sp>
        <p:nvSpPr>
          <p:cNvPr id="312" name="Google Shape;312;p48"/>
          <p:cNvSpPr txBox="1"/>
          <p:nvPr>
            <p:ph idx="1" type="body"/>
          </p:nvPr>
        </p:nvSpPr>
        <p:spPr>
          <a:xfrm>
            <a:off x="3629300" y="4716950"/>
            <a:ext cx="3728100" cy="195900"/>
          </a:xfrm>
          <a:prstGeom prst="rect">
            <a:avLst/>
          </a:prstGeom>
        </p:spPr>
        <p:txBody>
          <a:bodyPr anchorCtr="0" anchor="ctr"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sz="800"/>
              <a:t>https://www.thesslstore.com/blog/explaining-ssl-handshake/</a:t>
            </a:r>
            <a:endParaRPr sz="800"/>
          </a:p>
        </p:txBody>
      </p:sp>
      <p:sp>
        <p:nvSpPr>
          <p:cNvPr id="313" name="Google Shape;31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14" name="Google Shape;314;p48"/>
          <p:cNvPicPr preferRelativeResize="0"/>
          <p:nvPr/>
        </p:nvPicPr>
        <p:blipFill>
          <a:blip r:embed="rId3">
            <a:alphaModFix/>
          </a:blip>
          <a:stretch>
            <a:fillRect/>
          </a:stretch>
        </p:blipFill>
        <p:spPr>
          <a:xfrm>
            <a:off x="3726423" y="365700"/>
            <a:ext cx="3364548" cy="38409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9"/>
          <p:cNvSpPr txBox="1"/>
          <p:nvPr>
            <p:ph type="ctrTitle"/>
          </p:nvPr>
        </p:nvSpPr>
        <p:spPr>
          <a:xfrm>
            <a:off x="369000" y="365700"/>
            <a:ext cx="8463300" cy="172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Security</a:t>
            </a:r>
            <a:endParaRPr/>
          </a:p>
        </p:txBody>
      </p:sp>
      <p:sp>
        <p:nvSpPr>
          <p:cNvPr id="320" name="Google Shape;320;p49"/>
          <p:cNvSpPr txBox="1"/>
          <p:nvPr>
            <p:ph idx="1" type="subTitle"/>
          </p:nvPr>
        </p:nvSpPr>
        <p:spPr>
          <a:xfrm>
            <a:off x="369000" y="2257425"/>
            <a:ext cx="8463300" cy="79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20 minutes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0"/>
          <p:cNvSpPr txBox="1"/>
          <p:nvPr>
            <p:ph type="ctrTitle"/>
          </p:nvPr>
        </p:nvSpPr>
        <p:spPr>
          <a:xfrm>
            <a:off x="323650" y="519925"/>
            <a:ext cx="3903600" cy="172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Closing remarks</a:t>
            </a:r>
            <a:endParaRPr/>
          </a:p>
        </p:txBody>
      </p:sp>
      <p:pic>
        <p:nvPicPr>
          <p:cNvPr id="326" name="Google Shape;326;p50"/>
          <p:cNvPicPr preferRelativeResize="0"/>
          <p:nvPr/>
        </p:nvPicPr>
        <p:blipFill>
          <a:blip r:embed="rId3">
            <a:alphaModFix/>
          </a:blip>
          <a:stretch>
            <a:fillRect/>
          </a:stretch>
        </p:blipFill>
        <p:spPr>
          <a:xfrm>
            <a:off x="4572000" y="0"/>
            <a:ext cx="4582702"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4"/>
          <p:cNvSpPr txBox="1"/>
          <p:nvPr>
            <p:ph type="ctrTitle"/>
          </p:nvPr>
        </p:nvSpPr>
        <p:spPr>
          <a:xfrm>
            <a:off x="369000" y="365700"/>
            <a:ext cx="8463300" cy="172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200"/>
              <a:t>Workshop setup</a:t>
            </a:r>
            <a:endParaRPr sz="4200"/>
          </a:p>
        </p:txBody>
      </p:sp>
      <p:pic>
        <p:nvPicPr>
          <p:cNvPr id="113" name="Google Shape;113;p24"/>
          <p:cNvPicPr preferRelativeResize="0"/>
          <p:nvPr/>
        </p:nvPicPr>
        <p:blipFill rotWithShape="1">
          <a:blip r:embed="rId3">
            <a:alphaModFix/>
          </a:blip>
          <a:srcRect b="0" l="21256" r="25430" t="0"/>
          <a:stretch/>
        </p:blipFill>
        <p:spPr>
          <a:xfrm>
            <a:off x="4571994" y="0"/>
            <a:ext cx="4569564" cy="514349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Closing remarks </a:t>
            </a:r>
            <a:endParaRPr/>
          </a:p>
        </p:txBody>
      </p:sp>
      <p:sp>
        <p:nvSpPr>
          <p:cNvPr id="332" name="Google Shape;332;p51"/>
          <p:cNvSpPr txBox="1"/>
          <p:nvPr>
            <p:ph idx="1" type="body"/>
          </p:nvPr>
        </p:nvSpPr>
        <p:spPr>
          <a:xfrm>
            <a:off x="369000" y="2217775"/>
            <a:ext cx="8406000" cy="156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Do you w</a:t>
            </a:r>
            <a:r>
              <a:rPr lang="en" sz="2200"/>
              <a:t>ant to know more about data privacy and federated learning?</a:t>
            </a:r>
            <a:endParaRPr sz="2200"/>
          </a:p>
          <a:p>
            <a:pPr indent="0" lvl="0" marL="0" rtl="0" algn="l">
              <a:spcBef>
                <a:spcPts val="1200"/>
              </a:spcBef>
              <a:spcAft>
                <a:spcPts val="0"/>
              </a:spcAft>
              <a:buNone/>
            </a:pPr>
            <a:r>
              <a:t/>
            </a:r>
            <a:endParaRPr sz="2200"/>
          </a:p>
          <a:p>
            <a:pPr indent="0" lvl="0" marL="0" rtl="0" algn="l">
              <a:spcBef>
                <a:spcPts val="1200"/>
              </a:spcBef>
              <a:spcAft>
                <a:spcPts val="1200"/>
              </a:spcAft>
              <a:buClr>
                <a:schemeClr val="dk1"/>
              </a:buClr>
              <a:buSzPts val="1100"/>
              <a:buFont typeface="Arial"/>
              <a:buNone/>
            </a:pPr>
            <a:r>
              <a:t/>
            </a:r>
            <a:endParaRPr sz="2200">
              <a:highlight>
                <a:schemeClr val="lt1"/>
              </a:highlight>
            </a:endParaRPr>
          </a:p>
        </p:txBody>
      </p:sp>
      <p:sp>
        <p:nvSpPr>
          <p:cNvPr id="333" name="Google Shape;33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52"/>
          <p:cNvSpPr txBox="1"/>
          <p:nvPr>
            <p:ph type="title"/>
          </p:nvPr>
        </p:nvSpPr>
        <p:spPr>
          <a:xfrm>
            <a:off x="369000" y="337000"/>
            <a:ext cx="3834900" cy="2154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Our colleague Katherine wrote</a:t>
            </a:r>
            <a:r>
              <a:rPr lang="en"/>
              <a:t> the book on privacy-first federated learning solutions</a:t>
            </a:r>
            <a:endParaRPr/>
          </a:p>
        </p:txBody>
      </p:sp>
      <p:sp>
        <p:nvSpPr>
          <p:cNvPr id="339" name="Google Shape;339;p52"/>
          <p:cNvSpPr txBox="1"/>
          <p:nvPr/>
        </p:nvSpPr>
        <p:spPr>
          <a:xfrm>
            <a:off x="369000" y="2542225"/>
            <a:ext cx="3785100" cy="9588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900"/>
              </a:spcAft>
              <a:buClr>
                <a:schemeClr val="dk1"/>
              </a:buClr>
              <a:buSzPts val="1100"/>
              <a:buFont typeface="Arial"/>
              <a:buNone/>
            </a:pPr>
            <a:r>
              <a:rPr lang="en">
                <a:solidFill>
                  <a:schemeClr val="accent1"/>
                </a:solidFill>
                <a:latin typeface="Inter SemiBold"/>
                <a:ea typeface="Inter SemiBold"/>
                <a:cs typeface="Inter SemiBold"/>
                <a:sym typeface="Inter SemiBold"/>
              </a:rPr>
              <a:t>At its core, federated learning is a way to share models more democratically with users... and it has the added benefit that you can rethink personalization.</a:t>
            </a:r>
            <a:endParaRPr>
              <a:solidFill>
                <a:schemeClr val="accent1"/>
              </a:solidFill>
              <a:latin typeface="Inter SemiBold"/>
              <a:ea typeface="Inter SemiBold"/>
              <a:cs typeface="Inter SemiBold"/>
              <a:sym typeface="Inter SemiBold"/>
            </a:endParaRPr>
          </a:p>
        </p:txBody>
      </p:sp>
      <p:sp>
        <p:nvSpPr>
          <p:cNvPr id="340" name="Google Shape;340;p52"/>
          <p:cNvSpPr txBox="1"/>
          <p:nvPr/>
        </p:nvSpPr>
        <p:spPr>
          <a:xfrm flipH="1">
            <a:off x="8774976" y="4771975"/>
            <a:ext cx="189000" cy="1830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sz="800">
                <a:solidFill>
                  <a:schemeClr val="lt1"/>
                </a:solidFill>
                <a:latin typeface="Inter Light"/>
                <a:ea typeface="Inter Light"/>
                <a:cs typeface="Inter Light"/>
                <a:sym typeface="Inter Light"/>
              </a:rPr>
              <a:t>‹#›</a:t>
            </a:fld>
            <a:endParaRPr sz="800">
              <a:solidFill>
                <a:schemeClr val="lt1"/>
              </a:solidFill>
              <a:latin typeface="Inter Light"/>
              <a:ea typeface="Inter Light"/>
              <a:cs typeface="Inter Light"/>
              <a:sym typeface="Inter Light"/>
            </a:endParaRPr>
          </a:p>
        </p:txBody>
      </p:sp>
      <p:pic>
        <p:nvPicPr>
          <p:cNvPr id="341" name="Google Shape;341;p52"/>
          <p:cNvPicPr preferRelativeResize="0"/>
          <p:nvPr/>
        </p:nvPicPr>
        <p:blipFill>
          <a:blip r:embed="rId3">
            <a:alphaModFix/>
          </a:blip>
          <a:stretch>
            <a:fillRect/>
          </a:stretch>
        </p:blipFill>
        <p:spPr>
          <a:xfrm rot="168031">
            <a:off x="5251216" y="429773"/>
            <a:ext cx="3284493" cy="4295129"/>
          </a:xfrm>
          <a:prstGeom prst="rect">
            <a:avLst/>
          </a:prstGeom>
          <a:noFill/>
          <a:ln cap="flat" cmpd="sng" w="9525">
            <a:solidFill>
              <a:srgbClr val="9E9E9E"/>
            </a:solidFill>
            <a:prstDash val="solid"/>
            <a:round/>
            <a:headEnd len="sm" w="sm" type="none"/>
            <a:tailEnd len="sm" w="sm" type="none"/>
          </a:ln>
        </p:spPr>
      </p:pic>
      <p:sp>
        <p:nvSpPr>
          <p:cNvPr id="342" name="Google Shape;342;p52"/>
          <p:cNvSpPr txBox="1"/>
          <p:nvPr/>
        </p:nvSpPr>
        <p:spPr>
          <a:xfrm>
            <a:off x="369000" y="3727450"/>
            <a:ext cx="3785100" cy="525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Inter"/>
                <a:ea typeface="Inter"/>
                <a:cs typeface="Inter"/>
                <a:sym typeface="Inter"/>
              </a:rPr>
              <a:t>Katharine Jarmul</a:t>
            </a:r>
            <a:endParaRPr b="1" sz="1100">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Principal Data Scientist, Thoughtworks Germany</a:t>
            </a:r>
            <a:endParaRPr sz="1000">
              <a:solidFill>
                <a:schemeClr val="dk1"/>
              </a:solidFill>
              <a:latin typeface="Inter"/>
              <a:ea typeface="Inter"/>
              <a:cs typeface="Inter"/>
              <a:sym typeface="Inter"/>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Inter"/>
                <a:ea typeface="Inter"/>
                <a:cs typeface="Inter"/>
                <a:sym typeface="Inter"/>
              </a:rPr>
              <a:t>Author of </a:t>
            </a:r>
            <a:r>
              <a:rPr b="1" i="1" lang="en" sz="1000">
                <a:solidFill>
                  <a:schemeClr val="accent2"/>
                </a:solidFill>
                <a:uFill>
                  <a:noFill/>
                </a:uFill>
                <a:latin typeface="Inter"/>
                <a:ea typeface="Inter"/>
                <a:cs typeface="Inter"/>
                <a:sym typeface="Inter"/>
                <a:hlinkClick r:id="rId4">
                  <a:extLst>
                    <a:ext uri="{A12FA001-AC4F-418D-AE19-62706E023703}">
                      <ahyp:hlinkClr val="tx"/>
                    </a:ext>
                  </a:extLst>
                </a:hlinkClick>
              </a:rPr>
              <a:t>Practical Data Privacy</a:t>
            </a:r>
            <a:r>
              <a:rPr lang="en" sz="1000">
                <a:solidFill>
                  <a:schemeClr val="dk1"/>
                </a:solidFill>
                <a:latin typeface="Inter"/>
                <a:ea typeface="Inter"/>
                <a:cs typeface="Inter"/>
                <a:sym typeface="Inter"/>
              </a:rPr>
              <a:t> (O’Reilly, April 2023)</a:t>
            </a:r>
            <a:endParaRPr sz="1000">
              <a:solidFill>
                <a:schemeClr val="dk1"/>
              </a:solidFill>
              <a:latin typeface="Inter"/>
              <a:ea typeface="Inter"/>
              <a:cs typeface="Inter"/>
              <a:sym typeface="Inter"/>
            </a:endParaRPr>
          </a:p>
        </p:txBody>
      </p:sp>
      <p:sp>
        <p:nvSpPr>
          <p:cNvPr id="343" name="Google Shape;343;p52"/>
          <p:cNvSpPr txBox="1"/>
          <p:nvPr/>
        </p:nvSpPr>
        <p:spPr>
          <a:xfrm>
            <a:off x="245228" y="2483034"/>
            <a:ext cx="360000" cy="369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900"/>
              </a:spcAft>
              <a:buClr>
                <a:schemeClr val="dk1"/>
              </a:buClr>
              <a:buSzPts val="1100"/>
              <a:buFont typeface="Arial"/>
              <a:buNone/>
            </a:pPr>
            <a:r>
              <a:rPr lang="en" sz="2400">
                <a:solidFill>
                  <a:schemeClr val="accent1"/>
                </a:solidFill>
                <a:latin typeface="Inter"/>
                <a:ea typeface="Inter"/>
                <a:cs typeface="Inter"/>
                <a:sym typeface="Inter"/>
              </a:rPr>
              <a:t>“</a:t>
            </a:r>
            <a:endParaRPr sz="2400">
              <a:solidFill>
                <a:schemeClr val="accent1"/>
              </a:solidFill>
              <a:latin typeface="Inter"/>
              <a:ea typeface="Inter"/>
              <a:cs typeface="Inter"/>
              <a:sym typeface="Inter"/>
            </a:endParaRPr>
          </a:p>
        </p:txBody>
      </p:sp>
      <p:sp>
        <p:nvSpPr>
          <p:cNvPr id="344" name="Google Shape;344;p52"/>
          <p:cNvSpPr txBox="1"/>
          <p:nvPr/>
        </p:nvSpPr>
        <p:spPr>
          <a:xfrm>
            <a:off x="3150633" y="3348761"/>
            <a:ext cx="360000" cy="369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900"/>
              </a:spcAft>
              <a:buClr>
                <a:schemeClr val="dk1"/>
              </a:buClr>
              <a:buSzPts val="1100"/>
              <a:buFont typeface="Arial"/>
              <a:buNone/>
            </a:pPr>
            <a:r>
              <a:rPr lang="en" sz="2400">
                <a:solidFill>
                  <a:schemeClr val="accent1"/>
                </a:solidFill>
                <a:latin typeface="Inter"/>
                <a:ea typeface="Inter"/>
                <a:cs typeface="Inter"/>
                <a:sym typeface="Inter"/>
              </a:rPr>
              <a:t>”</a:t>
            </a:r>
            <a:endParaRPr sz="2400">
              <a:solidFill>
                <a:schemeClr val="accent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Workshop setup</a:t>
            </a:r>
            <a:endParaRPr/>
          </a:p>
        </p:txBody>
      </p:sp>
      <p:sp>
        <p:nvSpPr>
          <p:cNvPr id="119" name="Google Shape;119;p25"/>
          <p:cNvSpPr txBox="1"/>
          <p:nvPr>
            <p:ph idx="1" type="body"/>
          </p:nvPr>
        </p:nvSpPr>
        <p:spPr>
          <a:xfrm>
            <a:off x="368200" y="1245225"/>
            <a:ext cx="8406000" cy="1707900"/>
          </a:xfrm>
          <a:prstGeom prst="rect">
            <a:avLst/>
          </a:prstGeom>
        </p:spPr>
        <p:txBody>
          <a:bodyPr anchorCtr="0" anchor="ctr" bIns="0" lIns="0" spcFirstLastPara="1" rIns="0" wrap="square" tIns="0">
            <a:noAutofit/>
          </a:bodyPr>
          <a:lstStyle/>
          <a:p>
            <a:pPr indent="0" lvl="0" marL="0" rtl="0" algn="ctr">
              <a:spcBef>
                <a:spcPts val="0"/>
              </a:spcBef>
              <a:spcAft>
                <a:spcPts val="0"/>
              </a:spcAft>
              <a:buClr>
                <a:schemeClr val="dk1"/>
              </a:buClr>
              <a:buSzPts val="1100"/>
              <a:buFont typeface="Arial"/>
              <a:buNone/>
            </a:pPr>
            <a:r>
              <a:rPr lang="en" sz="2200"/>
              <a:t>Clone the </a:t>
            </a:r>
            <a:r>
              <a:rPr lang="en" sz="2200" u="sng">
                <a:solidFill>
                  <a:schemeClr val="hlink"/>
                </a:solidFill>
                <a:hlinkClick r:id="rId3"/>
              </a:rPr>
              <a:t>GitHub Repo</a:t>
            </a:r>
            <a:r>
              <a:rPr lang="en" sz="1400"/>
              <a:t> </a:t>
            </a:r>
            <a:r>
              <a:rPr lang="en" sz="2200"/>
              <a:t>and follow README.md instructions</a:t>
            </a:r>
            <a:endParaRPr sz="2200"/>
          </a:p>
          <a:p>
            <a:pPr indent="0" lvl="0" marL="0" rtl="0" algn="l">
              <a:spcBef>
                <a:spcPts val="1200"/>
              </a:spcBef>
              <a:spcAft>
                <a:spcPts val="1200"/>
              </a:spcAft>
              <a:buClr>
                <a:schemeClr val="dk1"/>
              </a:buClr>
              <a:buSzPts val="1100"/>
              <a:buFont typeface="Arial"/>
              <a:buNone/>
            </a:pPr>
            <a:r>
              <a:t/>
            </a:r>
            <a:endParaRPr sz="2200"/>
          </a:p>
        </p:txBody>
      </p:sp>
      <p:sp>
        <p:nvSpPr>
          <p:cNvPr id="120" name="Google Shape;12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1" name="Google Shape;121;p25"/>
          <p:cNvPicPr preferRelativeResize="0"/>
          <p:nvPr/>
        </p:nvPicPr>
        <p:blipFill rotWithShape="1">
          <a:blip r:embed="rId4">
            <a:alphaModFix/>
          </a:blip>
          <a:srcRect b="45791" l="0" r="0" t="7339"/>
          <a:stretch/>
        </p:blipFill>
        <p:spPr>
          <a:xfrm>
            <a:off x="-800" y="2571600"/>
            <a:ext cx="9144003" cy="25719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type="ctrTitle"/>
          </p:nvPr>
        </p:nvSpPr>
        <p:spPr>
          <a:xfrm>
            <a:off x="369000" y="365700"/>
            <a:ext cx="8463300" cy="172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Introduction</a:t>
            </a:r>
            <a:endParaRPr/>
          </a:p>
        </p:txBody>
      </p:sp>
      <p:pic>
        <p:nvPicPr>
          <p:cNvPr id="127" name="Google Shape;127;p26"/>
          <p:cNvPicPr preferRelativeResize="0"/>
          <p:nvPr/>
        </p:nvPicPr>
        <p:blipFill rotWithShape="1">
          <a:blip r:embed="rId3">
            <a:alphaModFix/>
          </a:blip>
          <a:srcRect b="0" l="0" r="10" t="0"/>
          <a:stretch/>
        </p:blipFill>
        <p:spPr>
          <a:xfrm>
            <a:off x="4571994" y="0"/>
            <a:ext cx="4569562"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7"/>
          <p:cNvSpPr txBox="1"/>
          <p:nvPr>
            <p:ph type="title"/>
          </p:nvPr>
        </p:nvSpPr>
        <p:spPr>
          <a:xfrm>
            <a:off x="4857025" y="302875"/>
            <a:ext cx="4203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Federated learning</a:t>
            </a:r>
            <a:endParaRPr/>
          </a:p>
        </p:txBody>
      </p:sp>
      <p:sp>
        <p:nvSpPr>
          <p:cNvPr id="133" name="Google Shape;133;p27"/>
          <p:cNvSpPr txBox="1"/>
          <p:nvPr>
            <p:ph idx="1" type="body"/>
          </p:nvPr>
        </p:nvSpPr>
        <p:spPr>
          <a:xfrm>
            <a:off x="4861425" y="1246825"/>
            <a:ext cx="4002600" cy="34164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i="1" lang="en" sz="1800"/>
              <a:t>A</a:t>
            </a:r>
            <a:r>
              <a:rPr i="1" lang="en" sz="1800"/>
              <a:t> machine learning technique that allows multiple parties to collaborate and </a:t>
            </a:r>
            <a:r>
              <a:rPr i="1" lang="en" sz="1800"/>
              <a:t>train</a:t>
            </a:r>
            <a:r>
              <a:rPr i="1" lang="en" sz="1800"/>
              <a:t> a model in a decentralised fashion.</a:t>
            </a:r>
            <a:endParaRPr i="1" sz="1800"/>
          </a:p>
        </p:txBody>
      </p:sp>
      <p:sp>
        <p:nvSpPr>
          <p:cNvPr id="134" name="Google Shape;13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5" name="Google Shape;135;p27"/>
          <p:cNvPicPr preferRelativeResize="0"/>
          <p:nvPr/>
        </p:nvPicPr>
        <p:blipFill rotWithShape="1">
          <a:blip r:embed="rId3">
            <a:alphaModFix/>
          </a:blip>
          <a:srcRect b="0" l="228" r="238" t="0"/>
          <a:stretch/>
        </p:blipFill>
        <p:spPr>
          <a:xfrm flipH="1">
            <a:off x="-1" y="0"/>
            <a:ext cx="4569557"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Federated learning - </a:t>
            </a:r>
            <a:r>
              <a:rPr i="1" lang="en"/>
              <a:t>how it works</a:t>
            </a:r>
            <a:endParaRPr i="1"/>
          </a:p>
        </p:txBody>
      </p:sp>
      <p:sp>
        <p:nvSpPr>
          <p:cNvPr id="141" name="Google Shape;14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2" name="Google Shape;142;p28"/>
          <p:cNvPicPr preferRelativeResize="0"/>
          <p:nvPr/>
        </p:nvPicPr>
        <p:blipFill>
          <a:blip r:embed="rId3">
            <a:alphaModFix/>
          </a:blip>
          <a:stretch>
            <a:fillRect/>
          </a:stretch>
        </p:blipFill>
        <p:spPr>
          <a:xfrm>
            <a:off x="0" y="938400"/>
            <a:ext cx="6915425" cy="3900300"/>
          </a:xfrm>
          <a:prstGeom prst="rect">
            <a:avLst/>
          </a:prstGeom>
          <a:noFill/>
          <a:ln>
            <a:noFill/>
          </a:ln>
        </p:spPr>
      </p:pic>
      <p:sp>
        <p:nvSpPr>
          <p:cNvPr id="143" name="Google Shape;143;p28"/>
          <p:cNvSpPr txBox="1"/>
          <p:nvPr/>
        </p:nvSpPr>
        <p:spPr>
          <a:xfrm>
            <a:off x="2055825" y="4713775"/>
            <a:ext cx="492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Inter"/>
                <a:ea typeface="Inter"/>
                <a:cs typeface="Inter"/>
                <a:sym typeface="Inter"/>
              </a:rPr>
              <a:t>Image source: https://ai.googleblog.com/2017/04/federated-learning-collaborative.html</a:t>
            </a:r>
            <a:endParaRPr sz="700">
              <a:latin typeface="Inter"/>
              <a:ea typeface="Inter"/>
              <a:cs typeface="Inter"/>
              <a:sym typeface="Inter"/>
            </a:endParaRPr>
          </a:p>
        </p:txBody>
      </p:sp>
      <p:sp>
        <p:nvSpPr>
          <p:cNvPr id="144" name="Google Shape;144;p28"/>
          <p:cNvSpPr txBox="1"/>
          <p:nvPr/>
        </p:nvSpPr>
        <p:spPr>
          <a:xfrm>
            <a:off x="211925" y="1272350"/>
            <a:ext cx="2366700" cy="3145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5" name="Google Shape;145;p28"/>
          <p:cNvSpPr txBox="1"/>
          <p:nvPr/>
        </p:nvSpPr>
        <p:spPr>
          <a:xfrm>
            <a:off x="4461300" y="1568275"/>
            <a:ext cx="2366700" cy="3145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46" name="Google Shape;146;p28"/>
          <p:cNvSpPr txBox="1"/>
          <p:nvPr/>
        </p:nvSpPr>
        <p:spPr>
          <a:xfrm>
            <a:off x="2205300" y="3070600"/>
            <a:ext cx="2366700" cy="1492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Federated learning - </a:t>
            </a:r>
            <a:r>
              <a:rPr i="1" lang="en"/>
              <a:t>how it works</a:t>
            </a:r>
            <a:endParaRPr i="1"/>
          </a:p>
        </p:txBody>
      </p:sp>
      <p:sp>
        <p:nvSpPr>
          <p:cNvPr id="152" name="Google Shape;15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3" name="Google Shape;153;p29"/>
          <p:cNvPicPr preferRelativeResize="0"/>
          <p:nvPr/>
        </p:nvPicPr>
        <p:blipFill>
          <a:blip r:embed="rId3">
            <a:alphaModFix/>
          </a:blip>
          <a:stretch>
            <a:fillRect/>
          </a:stretch>
        </p:blipFill>
        <p:spPr>
          <a:xfrm>
            <a:off x="0" y="938400"/>
            <a:ext cx="6915425" cy="3900300"/>
          </a:xfrm>
          <a:prstGeom prst="rect">
            <a:avLst/>
          </a:prstGeom>
          <a:noFill/>
          <a:ln>
            <a:noFill/>
          </a:ln>
        </p:spPr>
      </p:pic>
      <p:sp>
        <p:nvSpPr>
          <p:cNvPr id="154" name="Google Shape;154;p29"/>
          <p:cNvSpPr txBox="1"/>
          <p:nvPr/>
        </p:nvSpPr>
        <p:spPr>
          <a:xfrm>
            <a:off x="2055825" y="4713775"/>
            <a:ext cx="492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Inter"/>
                <a:ea typeface="Inter"/>
                <a:cs typeface="Inter"/>
                <a:sym typeface="Inter"/>
              </a:rPr>
              <a:t>Image source: https://ai.googleblog.com/2017/04/federated-learning-collaborative.html</a:t>
            </a:r>
            <a:endParaRPr sz="700">
              <a:latin typeface="Inter"/>
              <a:ea typeface="Inter"/>
              <a:cs typeface="Inter"/>
              <a:sym typeface="Inter"/>
            </a:endParaRPr>
          </a:p>
        </p:txBody>
      </p:sp>
      <p:sp>
        <p:nvSpPr>
          <p:cNvPr id="155" name="Google Shape;155;p29"/>
          <p:cNvSpPr txBox="1"/>
          <p:nvPr/>
        </p:nvSpPr>
        <p:spPr>
          <a:xfrm>
            <a:off x="211925" y="2925100"/>
            <a:ext cx="2366700" cy="1492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6" name="Google Shape;156;p29"/>
          <p:cNvSpPr txBox="1"/>
          <p:nvPr/>
        </p:nvSpPr>
        <p:spPr>
          <a:xfrm>
            <a:off x="4461300" y="1568275"/>
            <a:ext cx="2366700" cy="3145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7" name="Google Shape;157;p29"/>
          <p:cNvSpPr txBox="1"/>
          <p:nvPr/>
        </p:nvSpPr>
        <p:spPr>
          <a:xfrm>
            <a:off x="2205300" y="3070600"/>
            <a:ext cx="2366700" cy="1492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58" name="Google Shape;158;p29"/>
          <p:cNvSpPr txBox="1"/>
          <p:nvPr/>
        </p:nvSpPr>
        <p:spPr>
          <a:xfrm>
            <a:off x="6548850" y="566125"/>
            <a:ext cx="2472300" cy="768300"/>
          </a:xfrm>
          <a:prstGeom prst="rect">
            <a:avLst/>
          </a:prstGeom>
          <a:noFill/>
          <a:ln>
            <a:noFill/>
          </a:ln>
        </p:spPr>
        <p:txBody>
          <a:bodyPr anchorCtr="0" anchor="t" bIns="91425" lIns="91425" spcFirstLastPara="1" rIns="91425" wrap="square" tIns="91425">
            <a:spAutoFit/>
          </a:bodyPr>
          <a:lstStyle/>
          <a:p>
            <a:pPr indent="-323850" lvl="0" marL="457200" rtl="0" algn="l">
              <a:lnSpc>
                <a:spcPct val="152727"/>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Model training on device</a:t>
            </a:r>
            <a:endParaRPr sz="1500">
              <a:solidFill>
                <a:schemeClr val="dk1"/>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Federated learning - </a:t>
            </a:r>
            <a:r>
              <a:rPr i="1" lang="en"/>
              <a:t>how it works</a:t>
            </a:r>
            <a:endParaRPr i="1"/>
          </a:p>
        </p:txBody>
      </p:sp>
      <p:sp>
        <p:nvSpPr>
          <p:cNvPr id="164" name="Google Shape;16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5" name="Google Shape;165;p30"/>
          <p:cNvPicPr preferRelativeResize="0"/>
          <p:nvPr/>
        </p:nvPicPr>
        <p:blipFill>
          <a:blip r:embed="rId3">
            <a:alphaModFix/>
          </a:blip>
          <a:stretch>
            <a:fillRect/>
          </a:stretch>
        </p:blipFill>
        <p:spPr>
          <a:xfrm>
            <a:off x="0" y="938400"/>
            <a:ext cx="6915425" cy="3900300"/>
          </a:xfrm>
          <a:prstGeom prst="rect">
            <a:avLst/>
          </a:prstGeom>
          <a:noFill/>
          <a:ln>
            <a:noFill/>
          </a:ln>
        </p:spPr>
      </p:pic>
      <p:sp>
        <p:nvSpPr>
          <p:cNvPr id="166" name="Google Shape;166;p30"/>
          <p:cNvSpPr txBox="1"/>
          <p:nvPr/>
        </p:nvSpPr>
        <p:spPr>
          <a:xfrm>
            <a:off x="2055825" y="4713775"/>
            <a:ext cx="4920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latin typeface="Inter"/>
                <a:ea typeface="Inter"/>
                <a:cs typeface="Inter"/>
                <a:sym typeface="Inter"/>
              </a:rPr>
              <a:t>Image source: https://ai.googleblog.com/2017/04/federated-learning-collaborative.html</a:t>
            </a:r>
            <a:endParaRPr sz="700">
              <a:latin typeface="Inter"/>
              <a:ea typeface="Inter"/>
              <a:cs typeface="Inter"/>
              <a:sym typeface="Inter"/>
            </a:endParaRPr>
          </a:p>
        </p:txBody>
      </p:sp>
      <p:sp>
        <p:nvSpPr>
          <p:cNvPr id="167" name="Google Shape;167;p30"/>
          <p:cNvSpPr txBox="1"/>
          <p:nvPr/>
        </p:nvSpPr>
        <p:spPr>
          <a:xfrm>
            <a:off x="4461300" y="1568275"/>
            <a:ext cx="2366700" cy="3145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168" name="Google Shape;168;p30"/>
          <p:cNvSpPr txBox="1"/>
          <p:nvPr/>
        </p:nvSpPr>
        <p:spPr>
          <a:xfrm>
            <a:off x="6548850" y="566125"/>
            <a:ext cx="2472300" cy="1473300"/>
          </a:xfrm>
          <a:prstGeom prst="rect">
            <a:avLst/>
          </a:prstGeom>
          <a:noFill/>
          <a:ln>
            <a:noFill/>
          </a:ln>
        </p:spPr>
        <p:txBody>
          <a:bodyPr anchorCtr="0" anchor="t" bIns="91425" lIns="91425" spcFirstLastPara="1" rIns="91425" wrap="square" tIns="91425">
            <a:spAutoFit/>
          </a:bodyPr>
          <a:lstStyle/>
          <a:p>
            <a:pPr indent="-323850" lvl="0" marL="457200" rtl="0" algn="l">
              <a:lnSpc>
                <a:spcPct val="152727"/>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Model training on device</a:t>
            </a:r>
            <a:endParaRPr sz="1500">
              <a:solidFill>
                <a:schemeClr val="dk1"/>
              </a:solidFill>
              <a:latin typeface="Inter"/>
              <a:ea typeface="Inter"/>
              <a:cs typeface="Inter"/>
              <a:sym typeface="Inter"/>
            </a:endParaRPr>
          </a:p>
          <a:p>
            <a:pPr indent="-323850" lvl="0" marL="457200" rtl="0" algn="l">
              <a:lnSpc>
                <a:spcPct val="152727"/>
              </a:lnSpc>
              <a:spcBef>
                <a:spcPts val="0"/>
              </a:spcBef>
              <a:spcAft>
                <a:spcPts val="0"/>
              </a:spcAft>
              <a:buClr>
                <a:schemeClr val="dk1"/>
              </a:buClr>
              <a:buSzPts val="1500"/>
              <a:buFont typeface="Inter"/>
              <a:buChar char="●"/>
            </a:pPr>
            <a:r>
              <a:rPr lang="en" sz="1500">
                <a:solidFill>
                  <a:schemeClr val="dk1"/>
                </a:solidFill>
                <a:latin typeface="Inter"/>
                <a:ea typeface="Inter"/>
                <a:cs typeface="Inter"/>
                <a:sym typeface="Inter"/>
              </a:rPr>
              <a:t>Local updates sent to the central server</a:t>
            </a:r>
            <a:endParaRPr sz="1500">
              <a:solidFill>
                <a:schemeClr val="dk1"/>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BD425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